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  <p:sldMasterId id="2147483679" r:id="rId2"/>
  </p:sldMasterIdLst>
  <p:notesMasterIdLst>
    <p:notesMasterId r:id="rId48"/>
  </p:notesMasterIdLst>
  <p:sldIdLst>
    <p:sldId id="369" r:id="rId3"/>
    <p:sldId id="428" r:id="rId4"/>
    <p:sldId id="372" r:id="rId5"/>
    <p:sldId id="441" r:id="rId6"/>
    <p:sldId id="440" r:id="rId7"/>
    <p:sldId id="442" r:id="rId8"/>
    <p:sldId id="373" r:id="rId9"/>
    <p:sldId id="491" r:id="rId10"/>
    <p:sldId id="375" r:id="rId11"/>
    <p:sldId id="377" r:id="rId12"/>
    <p:sldId id="378" r:id="rId13"/>
    <p:sldId id="381" r:id="rId14"/>
    <p:sldId id="382" r:id="rId15"/>
    <p:sldId id="470" r:id="rId16"/>
    <p:sldId id="471" r:id="rId17"/>
    <p:sldId id="429" r:id="rId18"/>
    <p:sldId id="443" r:id="rId19"/>
    <p:sldId id="384" r:id="rId20"/>
    <p:sldId id="433" r:id="rId21"/>
    <p:sldId id="439" r:id="rId22"/>
    <p:sldId id="437" r:id="rId23"/>
    <p:sldId id="454" r:id="rId24"/>
    <p:sldId id="385" r:id="rId25"/>
    <p:sldId id="434" r:id="rId26"/>
    <p:sldId id="438" r:id="rId27"/>
    <p:sldId id="456" r:id="rId28"/>
    <p:sldId id="457" r:id="rId29"/>
    <p:sldId id="458" r:id="rId30"/>
    <p:sldId id="459" r:id="rId31"/>
    <p:sldId id="460" r:id="rId32"/>
    <p:sldId id="465" r:id="rId33"/>
    <p:sldId id="483" r:id="rId34"/>
    <p:sldId id="482" r:id="rId35"/>
    <p:sldId id="469" r:id="rId36"/>
    <p:sldId id="492" r:id="rId37"/>
    <p:sldId id="477" r:id="rId38"/>
    <p:sldId id="479" r:id="rId39"/>
    <p:sldId id="480" r:id="rId40"/>
    <p:sldId id="485" r:id="rId41"/>
    <p:sldId id="473" r:id="rId42"/>
    <p:sldId id="474" r:id="rId43"/>
    <p:sldId id="488" r:id="rId44"/>
    <p:sldId id="489" r:id="rId45"/>
    <p:sldId id="490" r:id="rId46"/>
    <p:sldId id="484" r:id="rId4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ga" initials="a" lastIdx="6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DC3F"/>
    <a:srgbClr val="FEF6D6"/>
    <a:srgbClr val="242424"/>
    <a:srgbClr val="728574"/>
    <a:srgbClr val="FDDF62"/>
    <a:srgbClr val="F2F2F2"/>
    <a:srgbClr val="EA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>
        <p:scale>
          <a:sx n="120" d="100"/>
          <a:sy n="120" d="100"/>
        </p:scale>
        <p:origin x="426" y="1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C9EC8-2009-4890-843E-AC122F09E04A}" type="datetimeFigureOut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DD2F9-49A2-419E-BD07-AF9D3DB1C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0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장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30183834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lnSpc>
                <a:spcPct val="120000"/>
              </a:lnSpc>
              <a:spcAft>
                <a:spcPts val="0"/>
              </a:spcAft>
              <a:defRPr sz="36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ctr" anchorCtr="0"/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</a:t>
            </a:r>
            <a:r>
              <a:rPr lang="ko-KR" altLang="en-US" dirty="0" smtClean="0"/>
              <a:t>부제목 스타일 편집</a:t>
            </a:r>
            <a:endParaRPr lang="ko-KR" altLang="en-US" dirty="0"/>
          </a:p>
        </p:txBody>
      </p:sp>
      <p:sp>
        <p:nvSpPr>
          <p:cNvPr id="8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/35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8270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3/23/2018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/35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5" name="직선 연결선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직선 연결선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이등변 삼각형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_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51520" y="1317072"/>
            <a:ext cx="8639999" cy="5064255"/>
          </a:xfrm>
        </p:spPr>
        <p:txBody>
          <a:bodyPr/>
          <a:lstStyle>
            <a:lvl1pPr marL="268288" indent="-268288">
              <a:lnSpc>
                <a:spcPct val="12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"/>
              <a:defRPr sz="1800" b="1">
                <a:latin typeface="+mj-ea"/>
                <a:ea typeface="+mj-ea"/>
              </a:defRPr>
            </a:lvl1pPr>
            <a:lvl2pPr marL="628650" indent="-268288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l"/>
              <a:defRPr lang="ko-KR" altLang="en-US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/35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9605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rmAutofit/>
          </a:bodyPr>
          <a:lstStyle>
            <a:lvl1pPr algn="l">
              <a:defRPr sz="3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/35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001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예제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8"/>
          <p:cNvSpPr>
            <a:spLocks noChangeArrowheads="1"/>
          </p:cNvSpPr>
          <p:nvPr userDrawn="1"/>
        </p:nvSpPr>
        <p:spPr bwMode="auto">
          <a:xfrm>
            <a:off x="0" y="257175"/>
            <a:ext cx="9144000" cy="5429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640000" cy="5328592"/>
          </a:xfrm>
        </p:spPr>
        <p:txBody>
          <a:bodyPr/>
          <a:lstStyle>
            <a:lvl1pPr marL="268288" indent="-268288">
              <a:lnSpc>
                <a:spcPct val="110000"/>
              </a:lnSpc>
              <a:defRPr sz="2000" b="1">
                <a:latin typeface="+mj-ea"/>
                <a:ea typeface="+mj-ea"/>
              </a:defRPr>
            </a:lvl1pPr>
            <a:lvl2pPr marL="536575" indent="-176213">
              <a:lnSpc>
                <a:spcPct val="110000"/>
              </a:lnSpc>
              <a:buFont typeface="Arial" panose="020B0604020202020204" pitchFamily="34" charset="0"/>
              <a:buChar char="-"/>
              <a:defRPr sz="1800">
                <a:latin typeface="+mj-ea"/>
                <a:ea typeface="+mj-ea"/>
              </a:defRPr>
            </a:lvl2pPr>
            <a:lvl3pPr marL="720725" indent="-184150">
              <a:lnSpc>
                <a:spcPct val="110000"/>
              </a:lnSpc>
              <a:defRPr sz="16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Autofit/>
          </a:bodyPr>
          <a:lstStyle>
            <a:lvl1pPr algn="l">
              <a:defRPr sz="2400" b="1">
                <a:latin typeface="+mj-ea"/>
                <a:ea typeface="+mj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/35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내용 개체 틀 12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4555221" cy="257175"/>
          </a:xfrm>
        </p:spPr>
        <p:txBody>
          <a:bodyPr/>
          <a:lstStyle>
            <a:lvl1pPr marL="0" indent="0" algn="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smtClean="0"/>
              <a:t>절 제목</a:t>
            </a:r>
          </a:p>
        </p:txBody>
      </p:sp>
    </p:spTree>
    <p:extLst>
      <p:ext uri="{BB962C8B-B14F-4D97-AF65-F5344CB8AC3E}">
        <p14:creationId xmlns:p14="http://schemas.microsoft.com/office/powerpoint/2010/main" val="3454672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_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51520" y="1317072"/>
            <a:ext cx="8639999" cy="5064255"/>
          </a:xfrm>
        </p:spPr>
        <p:txBody>
          <a:bodyPr/>
          <a:lstStyle>
            <a:lvl1pPr marL="268288" indent="-268288">
              <a:lnSpc>
                <a:spcPct val="12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"/>
              <a:defRPr sz="1800" b="1">
                <a:latin typeface="+mj-ea"/>
                <a:ea typeface="+mj-ea"/>
              </a:defRPr>
            </a:lvl1pPr>
            <a:lvl2pPr marL="628650" indent="-268288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l"/>
              <a:defRPr lang="ko-KR" altLang="en-US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/35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9605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예제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8"/>
          <p:cNvSpPr>
            <a:spLocks noChangeArrowheads="1"/>
          </p:cNvSpPr>
          <p:nvPr userDrawn="1"/>
        </p:nvSpPr>
        <p:spPr bwMode="auto">
          <a:xfrm>
            <a:off x="0" y="257175"/>
            <a:ext cx="9144000" cy="5429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640000" cy="5328592"/>
          </a:xfrm>
        </p:spPr>
        <p:txBody>
          <a:bodyPr/>
          <a:lstStyle>
            <a:lvl1pPr marL="268288" indent="-268288">
              <a:lnSpc>
                <a:spcPct val="110000"/>
              </a:lnSpc>
              <a:defRPr sz="2000" b="1">
                <a:latin typeface="+mj-ea"/>
                <a:ea typeface="+mj-ea"/>
              </a:defRPr>
            </a:lvl1pPr>
            <a:lvl2pPr marL="536575" indent="-176213">
              <a:lnSpc>
                <a:spcPct val="110000"/>
              </a:lnSpc>
              <a:buFont typeface="Arial" panose="020B0604020202020204" pitchFamily="34" charset="0"/>
              <a:buChar char="-"/>
              <a:defRPr sz="1800">
                <a:latin typeface="+mj-ea"/>
                <a:ea typeface="+mj-ea"/>
              </a:defRPr>
            </a:lvl2pPr>
            <a:lvl3pPr marL="720725" indent="-184150">
              <a:lnSpc>
                <a:spcPct val="110000"/>
              </a:lnSpc>
              <a:defRPr sz="16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Autofit/>
          </a:bodyPr>
          <a:lstStyle>
            <a:lvl1pPr algn="l">
              <a:defRPr sz="2400" b="1">
                <a:latin typeface="+mj-ea"/>
                <a:ea typeface="+mj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/35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내용 개체 틀 12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4555221" cy="257175"/>
          </a:xfrm>
        </p:spPr>
        <p:txBody>
          <a:bodyPr/>
          <a:lstStyle>
            <a:lvl1pPr marL="0" indent="0" algn="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smtClean="0"/>
              <a:t>절 제목</a:t>
            </a:r>
          </a:p>
        </p:txBody>
      </p:sp>
    </p:spTree>
    <p:extLst>
      <p:ext uri="{BB962C8B-B14F-4D97-AF65-F5344CB8AC3E}">
        <p14:creationId xmlns:p14="http://schemas.microsoft.com/office/powerpoint/2010/main" val="3454672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3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smtClean="0">
                <a:solidFill>
                  <a:schemeClr val="bg1">
                    <a:lumMod val="50000"/>
                  </a:schemeClr>
                </a:solidFill>
                <a:latin typeface="HY견명조" pitchFamily="18" charset="-127"/>
                <a:ea typeface="HY견명조" pitchFamily="18" charset="-127"/>
              </a:rPr>
              <a:t>Q &amp; A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11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/35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6764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34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715C4-6229-4458-BB7F-6A51EEF4BDE7}" type="datetimeFigureOut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1B2F4-D163-4EBD-86F5-7D3E10EBC3A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64535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2018-03-23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직사각형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직사각형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직사각형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CE2CCD7-46DA-43B8-9485-F80AE0B71404}" type="datetimeFigureOut">
              <a:rPr lang="ko-KR" altLang="en-US"/>
              <a:pPr>
                <a:defRPr/>
              </a:pPr>
              <a:t>2018-03-23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FDCCC83-B7EF-4631-BB3A-67DA1AB7935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104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3" r:id="rId2"/>
    <p:sldLayoutId id="2147483676" r:id="rId3"/>
    <p:sldLayoutId id="2147483674" r:id="rId4"/>
    <p:sldLayoutId id="2147483664" r:id="rId5"/>
    <p:sldLayoutId id="2147483694" r:id="rId6"/>
    <p:sldLayoutId id="2147483695" r:id="rId7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28" name="직선 연결선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직선 연결선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이등변 삼각형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</p:sldLayoutIdLst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1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1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1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1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1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1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1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객체 지향</a:t>
            </a: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18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93855" y="929168"/>
            <a:ext cx="8640000" cy="5328592"/>
          </a:xfrm>
        </p:spPr>
        <p:txBody>
          <a:bodyPr/>
          <a:lstStyle/>
          <a:p>
            <a:r>
              <a:rPr lang="en-US" altLang="ko-KR" dirty="0" smtClean="0"/>
              <a:t>class </a:t>
            </a:r>
            <a:r>
              <a:rPr lang="ko-KR" altLang="en-US" dirty="0"/>
              <a:t>키워드로 선언</a:t>
            </a:r>
            <a:endParaRPr lang="en-US" altLang="ko-KR" dirty="0"/>
          </a:p>
          <a:p>
            <a:r>
              <a:rPr lang="ko-KR" altLang="en-US" dirty="0"/>
              <a:t>멤버 </a:t>
            </a:r>
            <a:r>
              <a:rPr lang="en-US" altLang="ko-KR" dirty="0"/>
              <a:t>: </a:t>
            </a:r>
            <a:r>
              <a:rPr lang="ko-KR" altLang="en-US" dirty="0"/>
              <a:t>클래스 구성 요소</a:t>
            </a:r>
            <a:endParaRPr lang="en-US" altLang="ko-KR" dirty="0"/>
          </a:p>
          <a:p>
            <a:pPr lvl="1"/>
            <a:r>
              <a:rPr lang="ko-KR" altLang="en-US" sz="2000" dirty="0"/>
              <a:t>필드</a:t>
            </a:r>
            <a:r>
              <a:rPr lang="en-US" altLang="ko-KR" sz="2000" dirty="0"/>
              <a:t>(</a:t>
            </a:r>
            <a:r>
              <a:rPr lang="ko-KR" altLang="en-US" sz="2000" dirty="0"/>
              <a:t>멤버 변수</a:t>
            </a:r>
            <a:r>
              <a:rPr lang="en-US" altLang="ko-KR" sz="2000" dirty="0"/>
              <a:t>)</a:t>
            </a:r>
            <a:r>
              <a:rPr lang="ko-KR" altLang="en-US" sz="2000" dirty="0"/>
              <a:t>와 </a:t>
            </a:r>
            <a:r>
              <a:rPr lang="ko-KR" altLang="en-US" sz="2000" dirty="0" err="1"/>
              <a:t>메소드</a:t>
            </a:r>
            <a:r>
              <a:rPr lang="en-US" altLang="ko-KR" sz="2000" dirty="0"/>
              <a:t>(</a:t>
            </a:r>
            <a:r>
              <a:rPr lang="ko-KR" altLang="en-US" sz="2000" dirty="0"/>
              <a:t>멤버 함수</a:t>
            </a:r>
            <a:r>
              <a:rPr lang="en-US" altLang="ko-KR" sz="2000" dirty="0"/>
              <a:t>)</a:t>
            </a:r>
          </a:p>
          <a:p>
            <a:r>
              <a:rPr lang="ko-KR" altLang="en-US" dirty="0"/>
              <a:t>클래스에 대한 </a:t>
            </a:r>
            <a:r>
              <a:rPr lang="en-US" altLang="ko-KR" dirty="0"/>
              <a:t>public </a:t>
            </a:r>
            <a:r>
              <a:rPr lang="ko-KR" altLang="en-US" dirty="0"/>
              <a:t>접근 지정 </a:t>
            </a:r>
            <a:r>
              <a:rPr lang="en-US" altLang="ko-KR" dirty="0"/>
              <a:t>: </a:t>
            </a:r>
            <a:r>
              <a:rPr lang="ko-KR" altLang="en-US" dirty="0"/>
              <a:t>다른 모든 클래스에서 클래스 사용 허락</a:t>
            </a:r>
            <a:endParaRPr lang="en-US" altLang="ko-KR" dirty="0"/>
          </a:p>
          <a:p>
            <a:r>
              <a:rPr lang="ko-KR" altLang="en-US" dirty="0"/>
              <a:t>멤버에 대한 </a:t>
            </a:r>
            <a:r>
              <a:rPr lang="en-US" altLang="ko-KR" dirty="0"/>
              <a:t>public </a:t>
            </a:r>
            <a:r>
              <a:rPr lang="ko-KR" altLang="en-US" dirty="0"/>
              <a:t>접근 지정 </a:t>
            </a:r>
            <a:r>
              <a:rPr lang="en-US" altLang="ko-KR" dirty="0"/>
              <a:t>: </a:t>
            </a:r>
            <a:r>
              <a:rPr lang="ko-KR" altLang="en-US" dirty="0"/>
              <a:t>다른 모든 클래스에게 멤버 접근 </a:t>
            </a:r>
            <a:r>
              <a:rPr lang="ko-KR" altLang="en-US" dirty="0" smtClean="0"/>
              <a:t>허용</a:t>
            </a:r>
            <a:endParaRPr lang="en-US" altLang="ko-KR" dirty="0" smtClean="0"/>
          </a:p>
          <a:p>
            <a:r>
              <a:rPr lang="ko-KR" altLang="en-US" dirty="0" smtClean="0"/>
              <a:t>멤버변수에 </a:t>
            </a:r>
            <a:r>
              <a:rPr lang="en-US" altLang="ko-KR" dirty="0" smtClean="0"/>
              <a:t>private</a:t>
            </a:r>
            <a:r>
              <a:rPr lang="ko-KR" altLang="en-US" dirty="0" smtClean="0"/>
              <a:t>으로 접근 지정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해당 </a:t>
            </a:r>
            <a:r>
              <a:rPr lang="ko-KR" altLang="en-US" dirty="0" err="1" smtClean="0"/>
              <a:t>클래스내에서만</a:t>
            </a:r>
            <a:r>
              <a:rPr lang="ko-KR" altLang="en-US" dirty="0" smtClean="0"/>
              <a:t> 접근허용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나중에 </a:t>
            </a:r>
            <a:r>
              <a:rPr lang="en-US" altLang="ko-KR" dirty="0" smtClean="0"/>
              <a:t>getter/setter</a:t>
            </a:r>
            <a:r>
              <a:rPr lang="ko-KR" altLang="en-US" dirty="0" err="1" smtClean="0"/>
              <a:t>메서드를</a:t>
            </a:r>
            <a:r>
              <a:rPr lang="ko-KR" altLang="en-US" dirty="0" smtClean="0"/>
              <a:t> 통해 값을 가져오거나 </a:t>
            </a:r>
            <a:r>
              <a:rPr lang="ko-KR" altLang="en-US" dirty="0" err="1" smtClean="0"/>
              <a:t>설정할수</a:t>
            </a:r>
            <a:r>
              <a:rPr lang="ko-KR" altLang="en-US" dirty="0" smtClean="0"/>
              <a:t> 있음</a:t>
            </a:r>
            <a:r>
              <a:rPr lang="en-US" altLang="ko-KR" dirty="0" smtClean="0"/>
              <a:t>. 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클래스 </a:t>
            </a:r>
            <a:r>
              <a:rPr lang="ko-KR" altLang="en-US" dirty="0" smtClean="0"/>
              <a:t>구성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02 </a:t>
            </a:r>
            <a:r>
              <a:rPr lang="ko-KR" altLang="en-US" dirty="0"/>
              <a:t>클래스와 객체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560" y="4176889"/>
            <a:ext cx="3355601" cy="212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00" y="4328826"/>
            <a:ext cx="2509053" cy="116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70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800" dirty="0" smtClean="0"/>
              <a:t>객체 생성과 참조 변수 </a:t>
            </a:r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 smtClean="0"/>
          </a:p>
          <a:p>
            <a:r>
              <a:rPr lang="ko-KR" altLang="en-US" sz="1800" dirty="0" smtClean="0"/>
              <a:t>선언과 메모리 구조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기초타입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참조 타입</a:t>
            </a:r>
            <a:r>
              <a:rPr lang="en-US" altLang="ko-KR" sz="1800" dirty="0" smtClean="0"/>
              <a:t>)</a:t>
            </a:r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r>
              <a:rPr lang="ko-KR" altLang="en-US" dirty="0" smtClean="0"/>
              <a:t>클래스 </a:t>
            </a:r>
            <a:r>
              <a:rPr lang="ko-KR" altLang="en-US" dirty="0"/>
              <a:t>내부에서 멤버 접근</a:t>
            </a:r>
            <a:endParaRPr lang="en-US" altLang="ko-KR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 smtClean="0"/>
              <a:t>클래스 </a:t>
            </a:r>
            <a:r>
              <a:rPr lang="ko-KR" altLang="en-US" sz="1800" dirty="0"/>
              <a:t>외부에서 멤버 접근</a:t>
            </a:r>
            <a:r>
              <a:rPr lang="en-US" altLang="ko-KR" sz="1800" dirty="0"/>
              <a:t>	</a:t>
            </a:r>
            <a:endParaRPr lang="ko-KR" altLang="en-US" sz="18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객체 생성과 참조 </a:t>
            </a:r>
            <a:r>
              <a:rPr lang="ko-KR" altLang="en-US" dirty="0" smtClean="0"/>
              <a:t>변수</a:t>
            </a:r>
            <a:endParaRPr lang="en-US" altLang="ko-KR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02 </a:t>
            </a:r>
            <a:r>
              <a:rPr lang="ko-KR" altLang="en-US" dirty="0"/>
              <a:t>클래스와 객체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89"/>
          <a:stretch/>
        </p:blipFill>
        <p:spPr>
          <a:xfrm>
            <a:off x="874574" y="1463855"/>
            <a:ext cx="4615328" cy="10692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278" y="2097253"/>
            <a:ext cx="3122895" cy="4010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2" y="3023619"/>
            <a:ext cx="4180098" cy="8865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37801" y="4367907"/>
            <a:ext cx="129875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this.</a:t>
            </a:r>
            <a:r>
              <a:rPr lang="ko-KR" altLang="en-US" sz="1600" dirty="0" smtClean="0"/>
              <a:t>필드</a:t>
            </a:r>
            <a:endParaRPr lang="en-US" altLang="ko-KR" sz="1600" dirty="0" smtClean="0"/>
          </a:p>
          <a:p>
            <a:r>
              <a:rPr lang="en-US" altLang="ko-KR" sz="1600" dirty="0" smtClean="0"/>
              <a:t>this.</a:t>
            </a:r>
            <a:r>
              <a:rPr lang="ko-KR" altLang="en-US" sz="1600" dirty="0" err="1" smtClean="0"/>
              <a:t>메서드</a:t>
            </a:r>
            <a:r>
              <a:rPr lang="en-US" altLang="ko-KR" sz="1600" dirty="0" smtClean="0"/>
              <a:t>()</a:t>
            </a:r>
            <a:endParaRPr lang="ko-KR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2513894" y="449101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혹은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320198" y="4367907"/>
            <a:ext cx="92525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필드</a:t>
            </a:r>
            <a:endParaRPr lang="en-US" altLang="ko-KR" sz="1600" dirty="0" smtClean="0"/>
          </a:p>
          <a:p>
            <a:r>
              <a:rPr lang="ko-KR" altLang="en-US" sz="1600" dirty="0" err="1" smtClean="0"/>
              <a:t>메서드</a:t>
            </a:r>
            <a:r>
              <a:rPr lang="en-US" altLang="ko-KR" sz="1600" dirty="0" smtClean="0"/>
              <a:t>()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956048" y="5577374"/>
            <a:ext cx="1380506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객체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필드</a:t>
            </a:r>
            <a:endParaRPr lang="en-US" altLang="ko-KR" sz="1600" dirty="0" smtClean="0"/>
          </a:p>
          <a:p>
            <a:r>
              <a:rPr lang="ko-KR" altLang="en-US" sz="1600" dirty="0" smtClean="0"/>
              <a:t>객체</a:t>
            </a:r>
            <a:r>
              <a:rPr lang="en-US" altLang="ko-KR" sz="1600" dirty="0" smtClean="0"/>
              <a:t>.</a:t>
            </a:r>
            <a:r>
              <a:rPr lang="ko-KR" altLang="en-US" sz="1600" dirty="0" err="1" smtClean="0"/>
              <a:t>메서드</a:t>
            </a:r>
            <a:r>
              <a:rPr lang="en-US" altLang="ko-KR" sz="1600" dirty="0" smtClean="0"/>
              <a:t>()</a:t>
            </a:r>
            <a:endParaRPr lang="ko-KR" altLang="en-US" sz="16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4980377" y="4177155"/>
            <a:ext cx="3472794" cy="1900080"/>
            <a:chOff x="4169176" y="3131220"/>
            <a:chExt cx="4393571" cy="3128987"/>
          </a:xfrm>
        </p:grpSpPr>
        <p:grpSp>
          <p:nvGrpSpPr>
            <p:cNvPr id="13" name="그룹 12"/>
            <p:cNvGrpSpPr/>
            <p:nvPr/>
          </p:nvGrpSpPr>
          <p:grpSpPr>
            <a:xfrm>
              <a:off x="4169176" y="3131220"/>
              <a:ext cx="4393571" cy="3128987"/>
              <a:chOff x="4169176" y="3131220"/>
              <a:chExt cx="4393571" cy="3128987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9176" y="3717032"/>
                <a:ext cx="3076575" cy="2543175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6832879" y="3131220"/>
                <a:ext cx="10983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smtClean="0"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인스턴스 변수</a:t>
                </a:r>
                <a:endParaRPr lang="ko-KR" altLang="en-US" sz="1400" dirty="0"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</p:txBody>
          </p:sp>
          <p:sp>
            <p:nvSpPr>
              <p:cNvPr id="17" name="자유형 16"/>
              <p:cNvSpPr/>
              <p:nvPr/>
            </p:nvSpPr>
            <p:spPr>
              <a:xfrm>
                <a:off x="6832879" y="3516923"/>
                <a:ext cx="472793" cy="1276141"/>
              </a:xfrm>
              <a:custGeom>
                <a:avLst/>
                <a:gdLst>
                  <a:gd name="connsiteX0" fmla="*/ 0 w 472793"/>
                  <a:gd name="connsiteY0" fmla="*/ 1276141 h 1276141"/>
                  <a:gd name="connsiteX1" fmla="*/ 60290 w 472793"/>
                  <a:gd name="connsiteY1" fmla="*/ 1256044 h 1276141"/>
                  <a:gd name="connsiteX2" fmla="*/ 90435 w 472793"/>
                  <a:gd name="connsiteY2" fmla="*/ 1235947 h 1276141"/>
                  <a:gd name="connsiteX3" fmla="*/ 140677 w 472793"/>
                  <a:gd name="connsiteY3" fmla="*/ 1215851 h 1276141"/>
                  <a:gd name="connsiteX4" fmla="*/ 190919 w 472793"/>
                  <a:gd name="connsiteY4" fmla="*/ 1165609 h 1276141"/>
                  <a:gd name="connsiteX5" fmla="*/ 251209 w 472793"/>
                  <a:gd name="connsiteY5" fmla="*/ 1115367 h 1276141"/>
                  <a:gd name="connsiteX6" fmla="*/ 271306 w 472793"/>
                  <a:gd name="connsiteY6" fmla="*/ 1055077 h 1276141"/>
                  <a:gd name="connsiteX7" fmla="*/ 311499 w 472793"/>
                  <a:gd name="connsiteY7" fmla="*/ 994787 h 1276141"/>
                  <a:gd name="connsiteX8" fmla="*/ 331596 w 472793"/>
                  <a:gd name="connsiteY8" fmla="*/ 914400 h 1276141"/>
                  <a:gd name="connsiteX9" fmla="*/ 341644 w 472793"/>
                  <a:gd name="connsiteY9" fmla="*/ 884255 h 1276141"/>
                  <a:gd name="connsiteX10" fmla="*/ 351692 w 472793"/>
                  <a:gd name="connsiteY10" fmla="*/ 844062 h 1276141"/>
                  <a:gd name="connsiteX11" fmla="*/ 361741 w 472793"/>
                  <a:gd name="connsiteY11" fmla="*/ 813917 h 1276141"/>
                  <a:gd name="connsiteX12" fmla="*/ 371789 w 472793"/>
                  <a:gd name="connsiteY12" fmla="*/ 763675 h 1276141"/>
                  <a:gd name="connsiteX13" fmla="*/ 401934 w 472793"/>
                  <a:gd name="connsiteY13" fmla="*/ 653143 h 1276141"/>
                  <a:gd name="connsiteX14" fmla="*/ 432079 w 472793"/>
                  <a:gd name="connsiteY14" fmla="*/ 391886 h 1276141"/>
                  <a:gd name="connsiteX15" fmla="*/ 452176 w 472793"/>
                  <a:gd name="connsiteY15" fmla="*/ 301451 h 1276141"/>
                  <a:gd name="connsiteX16" fmla="*/ 472273 w 472793"/>
                  <a:gd name="connsiteY16" fmla="*/ 70339 h 1276141"/>
                  <a:gd name="connsiteX17" fmla="*/ 472273 w 472793"/>
                  <a:gd name="connsiteY17" fmla="*/ 0 h 1276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72793" h="1276141">
                    <a:moveTo>
                      <a:pt x="0" y="1276141"/>
                    </a:moveTo>
                    <a:cubicBezTo>
                      <a:pt x="20097" y="1269442"/>
                      <a:pt x="40932" y="1264648"/>
                      <a:pt x="60290" y="1256044"/>
                    </a:cubicBezTo>
                    <a:cubicBezTo>
                      <a:pt x="71326" y="1251139"/>
                      <a:pt x="79633" y="1241348"/>
                      <a:pt x="90435" y="1235947"/>
                    </a:cubicBezTo>
                    <a:cubicBezTo>
                      <a:pt x="106568" y="1227881"/>
                      <a:pt x="123930" y="1222550"/>
                      <a:pt x="140677" y="1215851"/>
                    </a:cubicBezTo>
                    <a:cubicBezTo>
                      <a:pt x="177521" y="1160585"/>
                      <a:pt x="140677" y="1207477"/>
                      <a:pt x="190919" y="1165609"/>
                    </a:cubicBezTo>
                    <a:cubicBezTo>
                      <a:pt x="268288" y="1101134"/>
                      <a:pt x="176365" y="1165264"/>
                      <a:pt x="251209" y="1115367"/>
                    </a:cubicBezTo>
                    <a:cubicBezTo>
                      <a:pt x="257908" y="1095270"/>
                      <a:pt x="259555" y="1072703"/>
                      <a:pt x="271306" y="1055077"/>
                    </a:cubicBezTo>
                    <a:lnTo>
                      <a:pt x="311499" y="994787"/>
                    </a:lnTo>
                    <a:cubicBezTo>
                      <a:pt x="334467" y="925880"/>
                      <a:pt x="307345" y="1011405"/>
                      <a:pt x="331596" y="914400"/>
                    </a:cubicBezTo>
                    <a:cubicBezTo>
                      <a:pt x="334165" y="904124"/>
                      <a:pt x="338734" y="894439"/>
                      <a:pt x="341644" y="884255"/>
                    </a:cubicBezTo>
                    <a:cubicBezTo>
                      <a:pt x="345438" y="870976"/>
                      <a:pt x="347898" y="857341"/>
                      <a:pt x="351692" y="844062"/>
                    </a:cubicBezTo>
                    <a:cubicBezTo>
                      <a:pt x="354602" y="833878"/>
                      <a:pt x="359172" y="824193"/>
                      <a:pt x="361741" y="813917"/>
                    </a:cubicBezTo>
                    <a:cubicBezTo>
                      <a:pt x="365883" y="797348"/>
                      <a:pt x="367647" y="780244"/>
                      <a:pt x="371789" y="763675"/>
                    </a:cubicBezTo>
                    <a:cubicBezTo>
                      <a:pt x="381051" y="726626"/>
                      <a:pt x="391886" y="689987"/>
                      <a:pt x="401934" y="653143"/>
                    </a:cubicBezTo>
                    <a:cubicBezTo>
                      <a:pt x="409791" y="574580"/>
                      <a:pt x="419948" y="464667"/>
                      <a:pt x="432079" y="391886"/>
                    </a:cubicBezTo>
                    <a:cubicBezTo>
                      <a:pt x="443869" y="321148"/>
                      <a:pt x="435685" y="350924"/>
                      <a:pt x="452176" y="301451"/>
                    </a:cubicBezTo>
                    <a:cubicBezTo>
                      <a:pt x="459753" y="225674"/>
                      <a:pt x="468485" y="146100"/>
                      <a:pt x="472273" y="70339"/>
                    </a:cubicBezTo>
                    <a:cubicBezTo>
                      <a:pt x="473444" y="46922"/>
                      <a:pt x="472273" y="23446"/>
                      <a:pt x="472273" y="0"/>
                    </a:cubicBezTo>
                  </a:path>
                </a:pathLst>
              </a:custGeom>
              <a:noFill/>
              <a:ln w="12700">
                <a:tail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305672" y="5760224"/>
                <a:ext cx="12570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smtClean="0"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인스턴스 메서드</a:t>
                </a:r>
                <a:endParaRPr lang="ko-KR" altLang="en-US" sz="1400" dirty="0"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</p:txBody>
          </p:sp>
          <p:sp>
            <p:nvSpPr>
              <p:cNvPr id="19" name="자유형 18"/>
              <p:cNvSpPr/>
              <p:nvPr/>
            </p:nvSpPr>
            <p:spPr>
              <a:xfrm>
                <a:off x="7073153" y="5024754"/>
                <a:ext cx="672353" cy="730587"/>
              </a:xfrm>
              <a:custGeom>
                <a:avLst/>
                <a:gdLst>
                  <a:gd name="connsiteX0" fmla="*/ 0 w 672353"/>
                  <a:gd name="connsiteY0" fmla="*/ 85128 h 730587"/>
                  <a:gd name="connsiteX1" fmla="*/ 228600 w 672353"/>
                  <a:gd name="connsiteY1" fmla="*/ 4446 h 730587"/>
                  <a:gd name="connsiteX2" fmla="*/ 430306 w 672353"/>
                  <a:gd name="connsiteY2" fmla="*/ 17893 h 730587"/>
                  <a:gd name="connsiteX3" fmla="*/ 470647 w 672353"/>
                  <a:gd name="connsiteY3" fmla="*/ 58234 h 730587"/>
                  <a:gd name="connsiteX4" fmla="*/ 524435 w 672353"/>
                  <a:gd name="connsiteY4" fmla="*/ 98575 h 730587"/>
                  <a:gd name="connsiteX5" fmla="*/ 605118 w 672353"/>
                  <a:gd name="connsiteY5" fmla="*/ 192705 h 730587"/>
                  <a:gd name="connsiteX6" fmla="*/ 618565 w 672353"/>
                  <a:gd name="connsiteY6" fmla="*/ 246493 h 730587"/>
                  <a:gd name="connsiteX7" fmla="*/ 645459 w 672353"/>
                  <a:gd name="connsiteY7" fmla="*/ 300281 h 730587"/>
                  <a:gd name="connsiteX8" fmla="*/ 658906 w 672353"/>
                  <a:gd name="connsiteY8" fmla="*/ 367517 h 730587"/>
                  <a:gd name="connsiteX9" fmla="*/ 672353 w 672353"/>
                  <a:gd name="connsiteY9" fmla="*/ 407858 h 730587"/>
                  <a:gd name="connsiteX10" fmla="*/ 658906 w 672353"/>
                  <a:gd name="connsiteY10" fmla="*/ 730587 h 730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72353" h="730587">
                    <a:moveTo>
                      <a:pt x="0" y="85128"/>
                    </a:moveTo>
                    <a:cubicBezTo>
                      <a:pt x="76200" y="58234"/>
                      <a:pt x="148762" y="16921"/>
                      <a:pt x="228600" y="4446"/>
                    </a:cubicBezTo>
                    <a:cubicBezTo>
                      <a:pt x="295177" y="-5957"/>
                      <a:pt x="364526" y="3275"/>
                      <a:pt x="430306" y="17893"/>
                    </a:cubicBezTo>
                    <a:cubicBezTo>
                      <a:pt x="448870" y="22018"/>
                      <a:pt x="456208" y="45858"/>
                      <a:pt x="470647" y="58234"/>
                    </a:cubicBezTo>
                    <a:cubicBezTo>
                      <a:pt x="487663" y="72819"/>
                      <a:pt x="507569" y="83817"/>
                      <a:pt x="524435" y="98575"/>
                    </a:cubicBezTo>
                    <a:cubicBezTo>
                      <a:pt x="576605" y="144224"/>
                      <a:pt x="572472" y="143739"/>
                      <a:pt x="605118" y="192705"/>
                    </a:cubicBezTo>
                    <a:cubicBezTo>
                      <a:pt x="609600" y="210634"/>
                      <a:pt x="612076" y="229189"/>
                      <a:pt x="618565" y="246493"/>
                    </a:cubicBezTo>
                    <a:cubicBezTo>
                      <a:pt x="625603" y="265262"/>
                      <a:pt x="639120" y="281264"/>
                      <a:pt x="645459" y="300281"/>
                    </a:cubicBezTo>
                    <a:cubicBezTo>
                      <a:pt x="652687" y="321964"/>
                      <a:pt x="653363" y="345344"/>
                      <a:pt x="658906" y="367517"/>
                    </a:cubicBezTo>
                    <a:cubicBezTo>
                      <a:pt x="662344" y="381268"/>
                      <a:pt x="667871" y="394411"/>
                      <a:pt x="672353" y="407858"/>
                    </a:cubicBezTo>
                    <a:lnTo>
                      <a:pt x="658906" y="730587"/>
                    </a:lnTo>
                  </a:path>
                </a:pathLst>
              </a:custGeom>
              <a:noFill/>
              <a:ln w="12700">
                <a:tail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4306190" y="3386118"/>
              <a:ext cx="110799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 smtClean="0">
                  <a:solidFill>
                    <a:srgbClr val="0070C0"/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예</a:t>
              </a:r>
              <a:r>
                <a:rPr lang="en-US" altLang="ko-KR" sz="1100" smtClean="0">
                  <a:solidFill>
                    <a:srgbClr val="0070C0"/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	</a:t>
              </a:r>
              <a:endParaRPr lang="ko-KR" altLang="en-US" sz="1100">
                <a:solidFill>
                  <a:srgbClr val="0070C0"/>
                </a:solidFill>
                <a:latin typeface="HY엽서L" panose="02030600000101010101" pitchFamily="18" charset="-127"/>
                <a:ea typeface="HY엽서L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498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Circle </a:t>
            </a:r>
            <a:r>
              <a:rPr lang="ko-KR" altLang="en-US" dirty="0"/>
              <a:t>클래스의 객체 생성 및 활용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/>
              <a:t>클래스와 </a:t>
            </a:r>
            <a:r>
              <a:rPr lang="ko-KR" altLang="en-US" dirty="0" smtClean="0"/>
              <a:t>객체 생성 및 </a:t>
            </a:r>
            <a:r>
              <a:rPr lang="en-US" altLang="ko-KR" dirty="0"/>
              <a:t>03 </a:t>
            </a:r>
            <a:r>
              <a:rPr lang="ko-KR" altLang="en-US" dirty="0"/>
              <a:t>클래스 접근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16915" y="1002214"/>
            <a:ext cx="78488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반지름과 이름을 가진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Circle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클래스를 작성하고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Circle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클래스의 객체를 생성하라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67544" y="1500968"/>
            <a:ext cx="5184576" cy="433965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public class Circle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radius; </a:t>
            </a:r>
            <a:r>
              <a:rPr lang="en-US" altLang="ko-KR" sz="1200" dirty="0" smtClean="0"/>
              <a:t>							// </a:t>
            </a:r>
            <a:r>
              <a:rPr lang="ko-KR" altLang="en-US" sz="1200" dirty="0"/>
              <a:t>원의 반지름을 저장하는 멤버 변수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String </a:t>
            </a:r>
            <a:r>
              <a:rPr lang="en-US" altLang="ko-KR" sz="1200" b="1" dirty="0"/>
              <a:t>name; </a:t>
            </a:r>
            <a:r>
              <a:rPr lang="en-US" altLang="ko-KR" sz="1200" dirty="0" smtClean="0"/>
              <a:t>						// </a:t>
            </a:r>
            <a:r>
              <a:rPr lang="ko-KR" altLang="en-US" sz="1200" dirty="0" smtClean="0"/>
              <a:t>원의 </a:t>
            </a:r>
            <a:r>
              <a:rPr lang="ko-KR" altLang="en-US" sz="1200" dirty="0"/>
              <a:t>이름을 </a:t>
            </a:r>
            <a:r>
              <a:rPr lang="ko-KR" altLang="en-US" sz="1200" dirty="0" smtClean="0"/>
              <a:t>저장하는 </a:t>
            </a:r>
            <a:r>
              <a:rPr lang="ko-KR" altLang="en-US" sz="1200" dirty="0"/>
              <a:t>멤버 변수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/>
              <a:t>double </a:t>
            </a:r>
            <a:r>
              <a:rPr lang="en-US" altLang="ko-KR" sz="1200" b="1" dirty="0" err="1"/>
              <a:t>getArea</a:t>
            </a:r>
            <a:r>
              <a:rPr lang="en-US" altLang="ko-KR" sz="1200" b="1" dirty="0"/>
              <a:t>() </a:t>
            </a:r>
            <a:r>
              <a:rPr lang="en-US" altLang="ko-KR" sz="1200" dirty="0"/>
              <a:t>{ </a:t>
            </a:r>
            <a:r>
              <a:rPr lang="en-US" altLang="ko-KR" sz="1200" dirty="0" smtClean="0"/>
              <a:t>	// </a:t>
            </a:r>
            <a:r>
              <a:rPr lang="ko-KR" altLang="en-US" sz="1200" dirty="0"/>
              <a:t>멤버 </a:t>
            </a:r>
            <a:r>
              <a:rPr lang="ko-KR" altLang="en-US" sz="1200" dirty="0" err="1"/>
              <a:t>메소드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return </a:t>
            </a:r>
            <a:r>
              <a:rPr lang="en-US" altLang="ko-KR" sz="1200" dirty="0"/>
              <a:t>3.14*radius*radius;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Circle </a:t>
            </a:r>
            <a:r>
              <a:rPr lang="en-US" altLang="ko-KR" sz="1200" b="1" dirty="0"/>
              <a:t>pizza; </a:t>
            </a:r>
            <a:endParaRPr lang="en-US" altLang="ko-KR" sz="1200" b="1" dirty="0" smtClean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pizza </a:t>
            </a:r>
            <a:r>
              <a:rPr lang="en-US" altLang="ko-KR" sz="1200" b="1" dirty="0"/>
              <a:t>= new Circle(); </a:t>
            </a:r>
            <a:r>
              <a:rPr lang="en-US" altLang="ko-KR" sz="1200" b="1" dirty="0" smtClean="0"/>
              <a:t>					</a:t>
            </a:r>
            <a:r>
              <a:rPr lang="en-US" altLang="ko-KR" sz="1200" dirty="0" smtClean="0"/>
              <a:t>// </a:t>
            </a:r>
            <a:r>
              <a:rPr lang="en-US" altLang="ko-KR" sz="1200" dirty="0"/>
              <a:t>Circle </a:t>
            </a:r>
            <a:r>
              <a:rPr lang="ko-KR" altLang="en-US" sz="1200" dirty="0"/>
              <a:t>객체 생성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pizza.radius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10; </a:t>
            </a:r>
            <a:r>
              <a:rPr lang="en-US" altLang="ko-KR" sz="1200" dirty="0" smtClean="0"/>
              <a:t>						// </a:t>
            </a:r>
            <a:r>
              <a:rPr lang="ko-KR" altLang="en-US" sz="1200" dirty="0"/>
              <a:t>피자의 반지름을 </a:t>
            </a:r>
            <a:r>
              <a:rPr lang="en-US" altLang="ko-KR" sz="1200" dirty="0"/>
              <a:t>10</a:t>
            </a:r>
            <a:r>
              <a:rPr lang="ko-KR" altLang="en-US" sz="1200" dirty="0"/>
              <a:t>으로 설정</a:t>
            </a:r>
          </a:p>
          <a:p>
            <a:pPr defTabSz="180000"/>
            <a:r>
              <a:rPr lang="en-US" altLang="ko-KR" sz="1200" dirty="0" smtClean="0"/>
              <a:t>		pizza.name </a:t>
            </a:r>
            <a:r>
              <a:rPr lang="en-US" altLang="ko-KR" sz="1200" dirty="0"/>
              <a:t>= "</a:t>
            </a:r>
            <a:r>
              <a:rPr lang="ko-KR" altLang="en-US" sz="1200" dirty="0"/>
              <a:t>자바피자</a:t>
            </a:r>
            <a:r>
              <a:rPr lang="en-US" altLang="ko-KR" sz="1200" dirty="0"/>
              <a:t>"; </a:t>
            </a:r>
            <a:r>
              <a:rPr lang="en-US" altLang="ko-KR" sz="1200" dirty="0" smtClean="0"/>
              <a:t>			// </a:t>
            </a:r>
            <a:r>
              <a:rPr lang="ko-KR" altLang="en-US" sz="1200" dirty="0"/>
              <a:t>피자의 이름 설정</a:t>
            </a:r>
          </a:p>
          <a:p>
            <a:pPr defTabSz="180000"/>
            <a:r>
              <a:rPr lang="en-US" altLang="ko-KR" sz="1200" dirty="0" smtClean="0"/>
              <a:t>		double </a:t>
            </a:r>
            <a:r>
              <a:rPr lang="en-US" altLang="ko-KR" sz="1200" dirty="0"/>
              <a:t>area = </a:t>
            </a:r>
            <a:r>
              <a:rPr lang="en-US" altLang="ko-KR" sz="1200" dirty="0" err="1"/>
              <a:t>pizza.getArea</a:t>
            </a:r>
            <a:r>
              <a:rPr lang="en-US" altLang="ko-KR" sz="1200" dirty="0"/>
              <a:t>(); </a:t>
            </a:r>
            <a:r>
              <a:rPr lang="en-US" altLang="ko-KR" sz="1200" dirty="0" smtClean="0"/>
              <a:t>		// </a:t>
            </a:r>
            <a:r>
              <a:rPr lang="ko-KR" altLang="en-US" sz="1200" dirty="0"/>
              <a:t>피자의 면적 알아내기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(pizza.name </a:t>
            </a:r>
            <a:r>
              <a:rPr lang="en-US" altLang="ko-KR" sz="1200" dirty="0"/>
              <a:t>+ "</a:t>
            </a:r>
            <a:r>
              <a:rPr lang="ko-KR" altLang="en-US" sz="1200" dirty="0"/>
              <a:t>의 면적은 </a:t>
            </a:r>
            <a:r>
              <a:rPr lang="en-US" altLang="ko-KR" sz="1200" dirty="0"/>
              <a:t>" + area</a:t>
            </a:r>
            <a:r>
              <a:rPr lang="en-US" altLang="ko-KR" sz="1200" dirty="0" smtClean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Circle </a:t>
            </a:r>
            <a:r>
              <a:rPr lang="en-US" altLang="ko-KR" sz="1200" b="1" dirty="0"/>
              <a:t>donut = new Circle(); </a:t>
            </a:r>
            <a:r>
              <a:rPr lang="en-US" altLang="ko-KR" sz="1200" b="1" dirty="0" smtClean="0"/>
              <a:t>		</a:t>
            </a:r>
            <a:r>
              <a:rPr lang="en-US" altLang="ko-KR" sz="1200" dirty="0" smtClean="0"/>
              <a:t>// </a:t>
            </a:r>
            <a:r>
              <a:rPr lang="en-US" altLang="ko-KR" sz="1200" dirty="0"/>
              <a:t>Circle </a:t>
            </a:r>
            <a:r>
              <a:rPr lang="ko-KR" altLang="en-US" sz="1200" dirty="0"/>
              <a:t>객체 생성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donut.radius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2; </a:t>
            </a:r>
            <a:r>
              <a:rPr lang="en-US" altLang="ko-KR" sz="1200" dirty="0" smtClean="0"/>
              <a:t>							// </a:t>
            </a:r>
            <a:r>
              <a:rPr lang="ko-KR" altLang="en-US" sz="1200" dirty="0"/>
              <a:t>도넛의 반지름을 </a:t>
            </a:r>
            <a:r>
              <a:rPr lang="en-US" altLang="ko-KR" sz="1200" dirty="0"/>
              <a:t>2</a:t>
            </a:r>
            <a:r>
              <a:rPr lang="ko-KR" altLang="en-US" sz="1200" dirty="0"/>
              <a:t>로 설정</a:t>
            </a:r>
          </a:p>
          <a:p>
            <a:pPr defTabSz="180000"/>
            <a:r>
              <a:rPr lang="en-US" altLang="ko-KR" sz="1200" dirty="0" smtClean="0"/>
              <a:t>		donut.name </a:t>
            </a:r>
            <a:r>
              <a:rPr lang="en-US" altLang="ko-KR" sz="1200" dirty="0"/>
              <a:t>= "</a:t>
            </a:r>
            <a:r>
              <a:rPr lang="ko-KR" altLang="en-US" sz="1200" dirty="0"/>
              <a:t>자바도넛</a:t>
            </a:r>
            <a:r>
              <a:rPr lang="en-US" altLang="ko-KR" sz="1200" dirty="0"/>
              <a:t>"; </a:t>
            </a:r>
            <a:r>
              <a:rPr lang="en-US" altLang="ko-KR" sz="1200" dirty="0" smtClean="0"/>
              <a:t>			// </a:t>
            </a:r>
            <a:r>
              <a:rPr lang="ko-KR" altLang="en-US" sz="1200" dirty="0"/>
              <a:t>도넛의 이름 설정</a:t>
            </a:r>
          </a:p>
          <a:p>
            <a:pPr defTabSz="180000"/>
            <a:r>
              <a:rPr lang="en-US" altLang="ko-KR" sz="1200" dirty="0" smtClean="0"/>
              <a:t>		area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donut.getArea</a:t>
            </a:r>
            <a:r>
              <a:rPr lang="en-US" altLang="ko-KR" sz="1200" dirty="0"/>
              <a:t>(); </a:t>
            </a:r>
            <a:r>
              <a:rPr lang="en-US" altLang="ko-KR" sz="1200" dirty="0" smtClean="0"/>
              <a:t>				// </a:t>
            </a:r>
            <a:r>
              <a:rPr lang="ko-KR" altLang="en-US" sz="1200" dirty="0"/>
              <a:t>도넛의 면적 알아내기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(donut.name </a:t>
            </a:r>
            <a:r>
              <a:rPr lang="en-US" altLang="ko-KR" sz="1200" dirty="0"/>
              <a:t>+ "</a:t>
            </a:r>
            <a:r>
              <a:rPr lang="ko-KR" altLang="en-US" sz="1200" dirty="0"/>
              <a:t>의 면적은 </a:t>
            </a:r>
            <a:r>
              <a:rPr lang="en-US" altLang="ko-KR" sz="1200" dirty="0"/>
              <a:t>" + area);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3267836" y="6006478"/>
            <a:ext cx="3644949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/>
              <a:t>자바피자의 면적은 </a:t>
            </a:r>
            <a:r>
              <a:rPr lang="en-US" altLang="ko-KR" sz="1200" dirty="0"/>
              <a:t>314.0</a:t>
            </a:r>
          </a:p>
          <a:p>
            <a:r>
              <a:rPr lang="ko-KR" altLang="en-US" sz="1200" dirty="0"/>
              <a:t>자바도넛의 면적은 </a:t>
            </a:r>
            <a:r>
              <a:rPr lang="en-US" altLang="ko-KR" sz="1200" dirty="0"/>
              <a:t>12.56</a:t>
            </a:r>
            <a:endParaRPr lang="ko-KR" altLang="en-US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721" y="1574313"/>
            <a:ext cx="1661565" cy="141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721" y="3266882"/>
            <a:ext cx="1958128" cy="1704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748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07504" y="126559"/>
            <a:ext cx="2520280" cy="568863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 smtClean="0"/>
              <a:t>객체 생성과 활용</a:t>
            </a:r>
            <a:endParaRPr lang="en-US" altLang="ko-KR" sz="2100" dirty="0" smtClean="0"/>
          </a:p>
          <a:p>
            <a:endParaRPr lang="en-US" altLang="ko-KR" sz="2000" dirty="0" smtClean="0"/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1.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레퍼런스</a:t>
            </a:r>
            <a:r>
              <a:rPr lang="ko-KR" altLang="en-US" sz="1600" dirty="0" smtClean="0">
                <a:solidFill>
                  <a:schemeClr val="tx1"/>
                </a:solidFill>
              </a:rPr>
              <a:t> 변수 선언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    </a:t>
            </a:r>
            <a:r>
              <a:rPr lang="en-US" altLang="ko-KR" sz="1600" dirty="0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Circle pizza;</a:t>
            </a:r>
          </a:p>
          <a:p>
            <a:endParaRPr lang="en-US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2. </a:t>
            </a:r>
            <a:r>
              <a:rPr lang="ko-KR" altLang="en-US" sz="1600" dirty="0" smtClean="0">
                <a:solidFill>
                  <a:schemeClr val="tx1"/>
                </a:solidFill>
              </a:rPr>
              <a:t>객체 생성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</a:t>
            </a:r>
            <a:r>
              <a:rPr lang="en-US" altLang="ko-KR" sz="1800" dirty="0" smtClean="0">
                <a:solidFill>
                  <a:schemeClr val="tx1"/>
                </a:solidFill>
              </a:rPr>
              <a:t>- </a:t>
            </a:r>
            <a:r>
              <a:rPr lang="en-US" altLang="ko-KR" sz="1400" dirty="0" smtClean="0">
                <a:solidFill>
                  <a:schemeClr val="tx1"/>
                </a:solidFill>
              </a:rPr>
              <a:t>new </a:t>
            </a:r>
            <a:r>
              <a:rPr lang="ko-KR" altLang="en-US" sz="1400" dirty="0" smtClean="0">
                <a:solidFill>
                  <a:schemeClr val="tx1"/>
                </a:solidFill>
              </a:rPr>
              <a:t>연산자 이용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</a:t>
            </a:r>
            <a:r>
              <a:rPr lang="en-US" altLang="ko-KR" sz="1400" dirty="0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pizza = </a:t>
            </a:r>
            <a:r>
              <a:rPr lang="en-US" altLang="ko-KR" sz="1400" b="1" dirty="0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new</a:t>
            </a:r>
            <a:r>
              <a:rPr lang="en-US" altLang="ko-KR" sz="1400" dirty="0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 Circle();</a:t>
            </a:r>
          </a:p>
          <a:p>
            <a:endParaRPr lang="en-US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3. </a:t>
            </a:r>
            <a:r>
              <a:rPr lang="ko-KR" altLang="en-US" sz="1600" dirty="0" smtClean="0">
                <a:solidFill>
                  <a:schemeClr val="tx1"/>
                </a:solidFill>
              </a:rPr>
              <a:t>객체 멤버 접근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  - </a:t>
            </a:r>
            <a:r>
              <a:rPr lang="ko-KR" altLang="en-US" sz="1600" dirty="0" smtClean="0">
                <a:solidFill>
                  <a:schemeClr val="tx1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점</a:t>
            </a:r>
            <a:r>
              <a:rPr lang="en-US" altLang="ko-KR" sz="1600" dirty="0" smtClean="0">
                <a:solidFill>
                  <a:schemeClr val="tx1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(.) </a:t>
            </a:r>
            <a:r>
              <a:rPr lang="ko-KR" altLang="en-US" sz="1600" dirty="0" smtClean="0">
                <a:solidFill>
                  <a:schemeClr val="tx1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연산자 이용</a:t>
            </a:r>
            <a:endParaRPr lang="en-US" altLang="ko-KR" sz="1600" dirty="0" smtClean="0">
              <a:solidFill>
                <a:schemeClr val="tx1"/>
              </a:solidFill>
              <a:latin typeface="HY나무L" panose="02030600000101010101" pitchFamily="18" charset="-127"/>
              <a:ea typeface="HY나무L" panose="02030600000101010101" pitchFamily="18" charset="-127"/>
            </a:endParaRPr>
          </a:p>
          <a:p>
            <a:r>
              <a:rPr lang="en-US" altLang="ko-KR" sz="1400" dirty="0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    </a:t>
            </a:r>
            <a:r>
              <a:rPr lang="en-US" altLang="ko-KR" sz="1400" dirty="0" err="1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pizza.radius</a:t>
            </a:r>
            <a:r>
              <a:rPr lang="en-US" altLang="ko-KR" sz="1400" dirty="0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 </a:t>
            </a:r>
            <a:r>
              <a:rPr lang="en-US" altLang="ko-KR" sz="1400" dirty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= 10</a:t>
            </a:r>
            <a:r>
              <a:rPr lang="en-US" altLang="ko-KR" sz="1400" dirty="0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;</a:t>
            </a: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    </a:t>
            </a:r>
            <a:r>
              <a:rPr lang="en-US" altLang="ko-KR" sz="1400" dirty="0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area = </a:t>
            </a:r>
            <a:r>
              <a:rPr lang="en-US" altLang="ko-KR" sz="1400" dirty="0" err="1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pizza.getArea</a:t>
            </a:r>
            <a:r>
              <a:rPr lang="en-US" altLang="ko-KR" sz="1400" dirty="0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();</a:t>
            </a:r>
          </a:p>
          <a:p>
            <a:endParaRPr lang="en-US" altLang="ko-KR" sz="1600" dirty="0" smtClean="0">
              <a:solidFill>
                <a:schemeClr val="tx1"/>
              </a:solidFill>
              <a:latin typeface="HY나무L" panose="02030600000101010101" pitchFamily="18" charset="-127"/>
              <a:ea typeface="HY나무L" panose="02030600000101010101" pitchFamily="18" charset="-127"/>
            </a:endParaRPr>
          </a:p>
          <a:p>
            <a:endParaRPr lang="ko-KR" altLang="en-US" sz="2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54427"/>
            <a:ext cx="6077704" cy="6548462"/>
          </a:xfrm>
          <a:prstGeom prst="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90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견명조" pitchFamily="18" charset="-127"/>
              </a:rPr>
              <a:t>JVM</a:t>
            </a:r>
            <a:r>
              <a:rPr lang="ko-KR" altLang="en-US" dirty="0">
                <a:latin typeface="견명조" pitchFamily="18" charset="-127"/>
              </a:rPr>
              <a:t>의 메모리 </a:t>
            </a:r>
            <a:r>
              <a:rPr lang="ko-KR" altLang="en-US" dirty="0" smtClean="0">
                <a:latin typeface="견명조" pitchFamily="18" charset="-127"/>
              </a:rPr>
              <a:t>구조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53" y="1052736"/>
            <a:ext cx="3821113" cy="457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0"/>
          <p:cNvSpPr txBox="1">
            <a:spLocks noChangeArrowheads="1"/>
          </p:cNvSpPr>
          <p:nvPr/>
        </p:nvSpPr>
        <p:spPr bwMode="auto">
          <a:xfrm>
            <a:off x="4317181" y="1052736"/>
            <a:ext cx="38163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400" dirty="0">
                <a:latin typeface="+mn-ea"/>
                <a:ea typeface="+mn-ea"/>
              </a:rPr>
              <a:t>▶ </a:t>
            </a:r>
            <a:r>
              <a:rPr lang="ko-KR" altLang="en-US" sz="2000" dirty="0" err="1">
                <a:latin typeface="+mn-ea"/>
                <a:ea typeface="+mn-ea"/>
              </a:rPr>
              <a:t>메서드영역</a:t>
            </a:r>
            <a:r>
              <a:rPr lang="en-US" altLang="ko-KR" sz="2000" dirty="0">
                <a:latin typeface="+mn-ea"/>
                <a:ea typeface="+mn-ea"/>
              </a:rPr>
              <a:t>(Method Area)</a:t>
            </a:r>
          </a:p>
        </p:txBody>
      </p:sp>
      <p:sp>
        <p:nvSpPr>
          <p:cNvPr id="7" name="Text Box 20"/>
          <p:cNvSpPr txBox="1">
            <a:spLocks noChangeArrowheads="1"/>
          </p:cNvSpPr>
          <p:nvPr/>
        </p:nvSpPr>
        <p:spPr bwMode="auto">
          <a:xfrm>
            <a:off x="4461644" y="1441674"/>
            <a:ext cx="47894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+mn-ea"/>
                <a:ea typeface="+mn-ea"/>
              </a:rPr>
              <a:t>- </a:t>
            </a:r>
            <a:r>
              <a:rPr lang="ko-KR" altLang="en-US" sz="1800">
                <a:latin typeface="+mn-ea"/>
                <a:ea typeface="+mn-ea"/>
              </a:rPr>
              <a:t>클래스 정보와 클래스변수가 저장되는 곳</a:t>
            </a:r>
          </a:p>
        </p:txBody>
      </p:sp>
      <p:sp>
        <p:nvSpPr>
          <p:cNvPr id="8" name="Text Box 20"/>
          <p:cNvSpPr txBox="1">
            <a:spLocks noChangeArrowheads="1"/>
          </p:cNvSpPr>
          <p:nvPr/>
        </p:nvSpPr>
        <p:spPr bwMode="auto">
          <a:xfrm>
            <a:off x="4317181" y="1943324"/>
            <a:ext cx="38163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400" dirty="0">
                <a:latin typeface="+mn-ea"/>
                <a:ea typeface="+mn-ea"/>
              </a:rPr>
              <a:t>▶ </a:t>
            </a:r>
            <a:r>
              <a:rPr lang="ko-KR" altLang="en-US" sz="2000" dirty="0" err="1">
                <a:latin typeface="+mn-ea"/>
                <a:ea typeface="+mn-ea"/>
              </a:rPr>
              <a:t>호출스택</a:t>
            </a:r>
            <a:r>
              <a:rPr lang="en-US" altLang="ko-KR" sz="2000" dirty="0">
                <a:latin typeface="+mn-ea"/>
                <a:ea typeface="+mn-ea"/>
              </a:rPr>
              <a:t>(Call Stack)</a:t>
            </a:r>
          </a:p>
        </p:txBody>
      </p:sp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4461644" y="2332261"/>
            <a:ext cx="4789487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marL="285750" indent="-285750" eaLnBrk="1" hangingPunct="1">
              <a:buFontTx/>
              <a:buChar char="-"/>
            </a:pPr>
            <a:r>
              <a:rPr lang="ko-KR" altLang="en-US" sz="1800" dirty="0" smtClean="0">
                <a:latin typeface="+mn-ea"/>
                <a:ea typeface="+mn-ea"/>
              </a:rPr>
              <a:t>메서드의 </a:t>
            </a:r>
            <a:r>
              <a:rPr lang="ko-KR" altLang="en-US" sz="1800" dirty="0">
                <a:latin typeface="+mn-ea"/>
                <a:ea typeface="+mn-ea"/>
              </a:rPr>
              <a:t>작업공간</a:t>
            </a:r>
            <a:r>
              <a:rPr lang="en-US" altLang="ko-KR" sz="1800" dirty="0" smtClean="0">
                <a:latin typeface="+mn-ea"/>
                <a:ea typeface="+mn-ea"/>
              </a:rPr>
              <a:t>.</a:t>
            </a:r>
          </a:p>
          <a:p>
            <a:pPr marL="285750" indent="-285750" eaLnBrk="1" hangingPunct="1">
              <a:buFontTx/>
              <a:buChar char="-"/>
            </a:pPr>
            <a:r>
              <a:rPr lang="ko-KR" altLang="en-US" sz="1800" dirty="0" smtClean="0">
                <a:latin typeface="+mn-ea"/>
                <a:ea typeface="+mn-ea"/>
              </a:rPr>
              <a:t>메서드가 </a:t>
            </a:r>
            <a:r>
              <a:rPr lang="ko-KR" altLang="en-US" sz="1800" dirty="0">
                <a:latin typeface="+mn-ea"/>
                <a:ea typeface="+mn-ea"/>
              </a:rPr>
              <a:t>호출되면 메서드 수행에 필요한 메모리공간을 </a:t>
            </a:r>
            <a:r>
              <a:rPr lang="ko-KR" altLang="en-US" sz="1800" dirty="0" err="1">
                <a:latin typeface="+mn-ea"/>
                <a:ea typeface="+mn-ea"/>
              </a:rPr>
              <a:t>할당받고</a:t>
            </a:r>
            <a:r>
              <a:rPr lang="ko-KR" altLang="en-US" sz="1800" dirty="0">
                <a:latin typeface="+mn-ea"/>
                <a:ea typeface="+mn-ea"/>
              </a:rPr>
              <a:t> </a:t>
            </a:r>
            <a:r>
              <a:rPr lang="ko-KR" altLang="en-US" sz="1800" dirty="0" smtClean="0">
                <a:latin typeface="+mn-ea"/>
                <a:ea typeface="+mn-ea"/>
              </a:rPr>
              <a:t>메</a:t>
            </a:r>
            <a:endParaRPr lang="en-US" altLang="ko-KR" sz="1800" dirty="0" smtClean="0">
              <a:latin typeface="+mn-ea"/>
              <a:ea typeface="+mn-ea"/>
            </a:endParaRPr>
          </a:p>
          <a:p>
            <a:pPr marL="285750" indent="-285750" eaLnBrk="1" hangingPunct="1">
              <a:buFontTx/>
              <a:buChar char="-"/>
            </a:pPr>
            <a:r>
              <a:rPr lang="ko-KR" altLang="en-US" sz="1800" dirty="0" err="1" smtClean="0">
                <a:latin typeface="+mn-ea"/>
                <a:ea typeface="+mn-ea"/>
              </a:rPr>
              <a:t>서드가</a:t>
            </a:r>
            <a:r>
              <a:rPr lang="ko-KR" altLang="en-US" sz="1800" dirty="0" smtClean="0">
                <a:latin typeface="+mn-ea"/>
                <a:ea typeface="+mn-ea"/>
              </a:rPr>
              <a:t> </a:t>
            </a:r>
            <a:r>
              <a:rPr lang="ko-KR" altLang="en-US" sz="1800" dirty="0">
                <a:latin typeface="+mn-ea"/>
                <a:ea typeface="+mn-ea"/>
              </a:rPr>
              <a:t>종료되면 사용하던 메모리를 반환한다</a:t>
            </a:r>
            <a:r>
              <a:rPr lang="en-US" altLang="ko-KR" sz="1800" dirty="0">
                <a:latin typeface="+mn-ea"/>
                <a:ea typeface="+mn-ea"/>
              </a:rPr>
              <a:t>.</a:t>
            </a:r>
          </a:p>
        </p:txBody>
      </p:sp>
      <p:sp>
        <p:nvSpPr>
          <p:cNvPr id="10" name="Text Box 20"/>
          <p:cNvSpPr txBox="1">
            <a:spLocks noChangeArrowheads="1"/>
          </p:cNvSpPr>
          <p:nvPr/>
        </p:nvSpPr>
        <p:spPr bwMode="auto">
          <a:xfrm>
            <a:off x="4210050" y="3809589"/>
            <a:ext cx="38163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400">
                <a:latin typeface="+mn-ea"/>
                <a:ea typeface="+mn-ea"/>
              </a:rPr>
              <a:t>▶ </a:t>
            </a:r>
            <a:r>
              <a:rPr lang="ko-KR" altLang="en-US" sz="2000">
                <a:latin typeface="+mn-ea"/>
                <a:ea typeface="+mn-ea"/>
              </a:rPr>
              <a:t>힙</a:t>
            </a:r>
            <a:r>
              <a:rPr lang="en-US" altLang="ko-KR" sz="2000">
                <a:latin typeface="+mn-ea"/>
                <a:ea typeface="+mn-ea"/>
              </a:rPr>
              <a:t>(Heap)</a:t>
            </a:r>
          </a:p>
        </p:txBody>
      </p:sp>
      <p:sp>
        <p:nvSpPr>
          <p:cNvPr id="11" name="Text Box 20"/>
          <p:cNvSpPr txBox="1">
            <a:spLocks noChangeArrowheads="1"/>
          </p:cNvSpPr>
          <p:nvPr/>
        </p:nvSpPr>
        <p:spPr bwMode="auto">
          <a:xfrm>
            <a:off x="4354513" y="4198526"/>
            <a:ext cx="478948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marL="285750" indent="-285750" eaLnBrk="1" hangingPunct="1">
              <a:buFontTx/>
              <a:buChar char="-"/>
            </a:pPr>
            <a:r>
              <a:rPr lang="ko-KR" altLang="en-US" sz="1800" dirty="0" smtClean="0">
                <a:latin typeface="+mn-ea"/>
                <a:ea typeface="+mn-ea"/>
              </a:rPr>
              <a:t>인스턴스가 </a:t>
            </a:r>
            <a:r>
              <a:rPr lang="ko-KR" altLang="en-US" sz="1800" dirty="0">
                <a:latin typeface="+mn-ea"/>
                <a:ea typeface="+mn-ea"/>
              </a:rPr>
              <a:t>생성되는 공간</a:t>
            </a:r>
            <a:r>
              <a:rPr lang="en-US" altLang="ko-KR" sz="1800" dirty="0" smtClean="0">
                <a:latin typeface="+mn-ea"/>
                <a:ea typeface="+mn-ea"/>
              </a:rPr>
              <a:t>.</a:t>
            </a:r>
            <a:br>
              <a:rPr lang="en-US" altLang="ko-KR" sz="1800" dirty="0" smtClean="0">
                <a:latin typeface="+mn-ea"/>
                <a:ea typeface="+mn-ea"/>
              </a:rPr>
            </a:br>
            <a:r>
              <a:rPr lang="en-US" altLang="ko-KR" sz="1800" dirty="0" smtClean="0">
                <a:latin typeface="+mn-ea"/>
                <a:ea typeface="+mn-ea"/>
              </a:rPr>
              <a:t>new</a:t>
            </a:r>
            <a:r>
              <a:rPr lang="ko-KR" altLang="en-US" sz="1800" dirty="0">
                <a:latin typeface="+mn-ea"/>
                <a:ea typeface="+mn-ea"/>
              </a:rPr>
              <a:t>연산자에 의해서 생성되는 배열과 객체는 모두 여기에 생성된다</a:t>
            </a:r>
            <a:r>
              <a:rPr lang="en-US" altLang="ko-KR" sz="1800" dirty="0" smtClean="0">
                <a:latin typeface="+mn-ea"/>
                <a:ea typeface="+mn-ea"/>
              </a:rPr>
              <a:t>.</a:t>
            </a:r>
          </a:p>
          <a:p>
            <a:pPr marL="285750" indent="-285750" eaLnBrk="1" hangingPunct="1">
              <a:buFontTx/>
              <a:buChar char="-"/>
            </a:pPr>
            <a:r>
              <a:rPr lang="ko-KR" altLang="en-US" sz="1800" dirty="0" smtClean="0">
                <a:latin typeface="+mn-ea"/>
                <a:ea typeface="+mn-ea"/>
              </a:rPr>
              <a:t>객체를 생성이 </a:t>
            </a:r>
            <a:r>
              <a:rPr lang="ko-KR" altLang="en-US" sz="1800" dirty="0" err="1" smtClean="0">
                <a:latin typeface="+mn-ea"/>
                <a:ea typeface="+mn-ea"/>
              </a:rPr>
              <a:t>힙에서</a:t>
            </a:r>
            <a:r>
              <a:rPr lang="ko-KR" altLang="en-US" sz="1800" dirty="0" smtClean="0">
                <a:latin typeface="+mn-ea"/>
                <a:ea typeface="+mn-ea"/>
              </a:rPr>
              <a:t> 소멸시킴 </a:t>
            </a:r>
            <a:endParaRPr lang="en-US" altLang="ko-KR" sz="1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180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06090" y="1109181"/>
            <a:ext cx="8133874" cy="5328592"/>
          </a:xfrm>
        </p:spPr>
        <p:txBody>
          <a:bodyPr/>
          <a:lstStyle/>
          <a:p>
            <a:r>
              <a:rPr lang="en-US" altLang="ko-KR" b="0" dirty="0" smtClean="0"/>
              <a:t>1&gt;  </a:t>
            </a:r>
            <a:r>
              <a:rPr lang="en-US" altLang="ko-KR" b="0" dirty="0" err="1" smtClean="0"/>
              <a:t>jvm</a:t>
            </a:r>
            <a:r>
              <a:rPr lang="ko-KR" altLang="en-US" b="0" dirty="0" smtClean="0"/>
              <a:t>은 </a:t>
            </a:r>
            <a:r>
              <a:rPr lang="en-US" altLang="ko-KR" b="0" dirty="0" smtClean="0"/>
              <a:t>circle </a:t>
            </a:r>
            <a:r>
              <a:rPr lang="ko-KR" altLang="en-US" b="0" dirty="0" smtClean="0"/>
              <a:t>클래스를 메서드 영역에 </a:t>
            </a:r>
            <a:r>
              <a:rPr lang="en-US" altLang="ko-KR" b="0" dirty="0" smtClean="0"/>
              <a:t>main</a:t>
            </a:r>
            <a:r>
              <a:rPr lang="ko-KR" altLang="en-US" b="0" dirty="0" smtClean="0"/>
              <a:t>의 바이트 코드 </a:t>
            </a:r>
            <a:r>
              <a:rPr lang="ko-KR" altLang="en-US" b="0" dirty="0" err="1" smtClean="0"/>
              <a:t>로그하고</a:t>
            </a:r>
            <a:r>
              <a:rPr lang="ko-KR" altLang="en-US" b="0" dirty="0" smtClean="0"/>
              <a:t> </a:t>
            </a:r>
            <a:r>
              <a:rPr lang="en-US" altLang="ko-KR" b="0" dirty="0" smtClean="0"/>
              <a:t>main </a:t>
            </a:r>
            <a:r>
              <a:rPr lang="ko-KR" altLang="en-US" b="0" dirty="0" smtClean="0"/>
              <a:t>실행</a:t>
            </a:r>
            <a:endParaRPr lang="en-US" altLang="ko-KR" b="0" dirty="0" smtClean="0"/>
          </a:p>
          <a:p>
            <a:r>
              <a:rPr lang="en-US" altLang="ko-KR" b="0" dirty="0" smtClean="0"/>
              <a:t>2&gt; main </a:t>
            </a:r>
            <a:r>
              <a:rPr lang="ko-KR" altLang="en-US" b="0" dirty="0" err="1" smtClean="0"/>
              <a:t>실행시</a:t>
            </a:r>
            <a:r>
              <a:rPr lang="ko-KR" altLang="en-US" b="0" dirty="0" smtClean="0"/>
              <a:t> 들어오는 인자 </a:t>
            </a:r>
            <a:r>
              <a:rPr lang="en-US" altLang="ko-KR" b="0" dirty="0" err="1" smtClean="0"/>
              <a:t>args</a:t>
            </a:r>
            <a:r>
              <a:rPr lang="ko-KR" altLang="en-US" b="0" dirty="0" smtClean="0"/>
              <a:t>를 </a:t>
            </a:r>
            <a:r>
              <a:rPr lang="en-US" altLang="ko-KR" b="0" dirty="0" smtClean="0"/>
              <a:t>main </a:t>
            </a:r>
            <a:r>
              <a:rPr lang="ko-KR" altLang="en-US" b="0" dirty="0" smtClean="0"/>
              <a:t>의 스택에 저장</a:t>
            </a:r>
            <a:endParaRPr lang="en-US" altLang="ko-KR" b="0" dirty="0" smtClean="0"/>
          </a:p>
          <a:p>
            <a:r>
              <a:rPr lang="en-US" altLang="ko-KR" b="0" dirty="0" smtClean="0"/>
              <a:t>3&gt; pizza</a:t>
            </a:r>
            <a:r>
              <a:rPr lang="ko-KR" altLang="en-US" b="0" dirty="0"/>
              <a:t> </a:t>
            </a:r>
            <a:r>
              <a:rPr lang="ko-KR" altLang="en-US" b="0" dirty="0" smtClean="0"/>
              <a:t>를 스택에 </a:t>
            </a:r>
            <a:r>
              <a:rPr lang="ko-KR" altLang="en-US" b="0" dirty="0" smtClean="0"/>
              <a:t>저장</a:t>
            </a:r>
            <a:r>
              <a:rPr lang="en-US" altLang="ko-KR" b="0" dirty="0" smtClean="0"/>
              <a:t>(Call Stack)</a:t>
            </a:r>
            <a:endParaRPr lang="en-US" altLang="ko-KR" b="0" dirty="0" smtClean="0"/>
          </a:p>
          <a:p>
            <a:r>
              <a:rPr lang="en-US" altLang="ko-KR" b="0" dirty="0" smtClean="0"/>
              <a:t>4&gt; new </a:t>
            </a:r>
            <a:r>
              <a:rPr lang="en-US" altLang="ko-KR" b="0" dirty="0" smtClean="0"/>
              <a:t>circle</a:t>
            </a:r>
            <a:r>
              <a:rPr lang="ko-KR" altLang="en-US" b="0" dirty="0" smtClean="0"/>
              <a:t>에 </a:t>
            </a:r>
            <a:r>
              <a:rPr lang="ko-KR" altLang="en-US" b="0" dirty="0" smtClean="0"/>
              <a:t>의해 </a:t>
            </a:r>
            <a:r>
              <a:rPr lang="en-US" altLang="ko-KR" b="0" dirty="0" smtClean="0"/>
              <a:t>circle </a:t>
            </a:r>
            <a:r>
              <a:rPr lang="ko-KR" altLang="en-US" b="0" dirty="0" smtClean="0"/>
              <a:t>객체를 </a:t>
            </a:r>
            <a:r>
              <a:rPr lang="ko-KR" altLang="en-US" b="0" dirty="0" err="1" smtClean="0"/>
              <a:t>힙에</a:t>
            </a:r>
            <a:r>
              <a:rPr lang="ko-KR" altLang="en-US" b="0" dirty="0" smtClean="0"/>
              <a:t> 생성하고 </a:t>
            </a:r>
            <a:r>
              <a:rPr lang="ko-KR" altLang="en-US" b="0" dirty="0" err="1" smtClean="0"/>
              <a:t>힙의</a:t>
            </a:r>
            <a:r>
              <a:rPr lang="ko-KR" altLang="en-US" b="0" dirty="0" smtClean="0"/>
              <a:t> 주소를 </a:t>
            </a:r>
            <a:r>
              <a:rPr lang="en-US" altLang="ko-KR" b="0" dirty="0" smtClean="0"/>
              <a:t>pizza</a:t>
            </a:r>
            <a:r>
              <a:rPr lang="ko-KR" altLang="en-US" b="0" dirty="0" smtClean="0"/>
              <a:t>에 </a:t>
            </a:r>
            <a:r>
              <a:rPr lang="ko-KR" altLang="en-US" b="0" dirty="0" smtClean="0"/>
              <a:t>저장</a:t>
            </a:r>
            <a:endParaRPr lang="en-US" altLang="ko-KR" b="0" dirty="0" smtClean="0"/>
          </a:p>
          <a:p>
            <a:r>
              <a:rPr lang="en-US" altLang="ko-KR" b="0" dirty="0" smtClean="0"/>
              <a:t>5&gt; </a:t>
            </a:r>
            <a:r>
              <a:rPr lang="ko-KR" altLang="en-US" b="0" dirty="0" err="1" smtClean="0"/>
              <a:t>메모리힙에</a:t>
            </a:r>
            <a:r>
              <a:rPr lang="ko-KR" altLang="en-US" b="0" dirty="0" smtClean="0"/>
              <a:t> </a:t>
            </a:r>
            <a:r>
              <a:rPr lang="ko-KR" altLang="en-US" b="0" dirty="0"/>
              <a:t>있는 </a:t>
            </a:r>
            <a:r>
              <a:rPr lang="en-US" altLang="ko-KR" b="0" dirty="0" smtClean="0"/>
              <a:t>pizza</a:t>
            </a:r>
            <a:r>
              <a:rPr lang="ko-KR" altLang="en-US" b="0" dirty="0" smtClean="0"/>
              <a:t>를 이용하여 </a:t>
            </a:r>
            <a:r>
              <a:rPr lang="en-US" altLang="ko-KR" b="0" dirty="0" smtClean="0"/>
              <a:t>circle </a:t>
            </a:r>
            <a:r>
              <a:rPr lang="ko-KR" altLang="en-US" b="0" dirty="0" smtClean="0"/>
              <a:t>객체의  </a:t>
            </a:r>
            <a:r>
              <a:rPr lang="en-US" altLang="ko-KR" b="0" dirty="0" err="1" smtClean="0"/>
              <a:t>radus</a:t>
            </a:r>
            <a:r>
              <a:rPr lang="ko-KR" altLang="en-US" b="0" dirty="0" smtClean="0"/>
              <a:t>와 </a:t>
            </a:r>
            <a:r>
              <a:rPr lang="en-US" altLang="ko-KR" b="0" dirty="0" smtClean="0"/>
              <a:t>name, </a:t>
            </a:r>
            <a:r>
              <a:rPr lang="en-US" altLang="ko-KR" b="0" dirty="0" err="1" smtClean="0"/>
              <a:t>getArea</a:t>
            </a:r>
            <a:r>
              <a:rPr lang="ko-KR" altLang="en-US" b="0" dirty="0" err="1" smtClean="0"/>
              <a:t>메소드가</a:t>
            </a:r>
            <a:r>
              <a:rPr lang="ko-KR" altLang="en-US" b="0" dirty="0" smtClean="0"/>
              <a:t> 실행되는 동안 </a:t>
            </a:r>
            <a:r>
              <a:rPr lang="en-US" altLang="ko-KR" b="0" dirty="0" err="1" smtClean="0"/>
              <a:t>getArea</a:t>
            </a:r>
            <a:r>
              <a:rPr lang="ko-KR" altLang="en-US" b="0" dirty="0" smtClean="0"/>
              <a:t>의 </a:t>
            </a:r>
            <a:r>
              <a:rPr lang="ko-KR" altLang="en-US" b="0" dirty="0" err="1"/>
              <a:t>스택영역에</a:t>
            </a:r>
            <a:r>
              <a:rPr lang="ko-KR" altLang="en-US" b="0" dirty="0"/>
              <a:t> </a:t>
            </a:r>
            <a:r>
              <a:rPr lang="ko-KR" altLang="en-US" b="0" dirty="0" err="1"/>
              <a:t>로컬변수</a:t>
            </a:r>
            <a:r>
              <a:rPr lang="ko-KR" altLang="en-US" b="0" dirty="0"/>
              <a:t> </a:t>
            </a:r>
            <a:r>
              <a:rPr lang="en-US" altLang="ko-KR" b="0" dirty="0" smtClean="0"/>
              <a:t>radius, name</a:t>
            </a:r>
            <a:r>
              <a:rPr lang="ko-KR" altLang="en-US" b="0" dirty="0" smtClean="0"/>
              <a:t>을 </a:t>
            </a:r>
            <a:r>
              <a:rPr lang="ko-KR" altLang="en-US" b="0" dirty="0" err="1" smtClean="0"/>
              <a:t>할당값을</a:t>
            </a:r>
            <a:r>
              <a:rPr lang="ko-KR" altLang="en-US" b="0" dirty="0" smtClean="0"/>
              <a:t> 실행하고 스택에서 해제 </a:t>
            </a:r>
            <a:endParaRPr lang="en-US" altLang="ko-KR" b="0" dirty="0" smtClean="0"/>
          </a:p>
          <a:p>
            <a:endParaRPr lang="ko-KR" altLang="en-US" b="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circle </a:t>
            </a:r>
            <a:r>
              <a:rPr lang="ko-KR" altLang="en-US" dirty="0" smtClean="0"/>
              <a:t>객체 생성하는 과정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30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Rectangle </a:t>
            </a:r>
            <a:r>
              <a:rPr lang="ko-KR" altLang="en-US" dirty="0"/>
              <a:t>클래스 만들기 연습</a:t>
            </a:r>
          </a:p>
        </p:txBody>
      </p:sp>
      <p:sp>
        <p:nvSpPr>
          <p:cNvPr id="10" name="내용 개체 틀 9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30515" y="874424"/>
            <a:ext cx="80013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너비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(width)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와 높이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(height)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필드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그리고 면적 값을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제공하는 </a:t>
            </a:r>
            <a:r>
              <a:rPr lang="en-US" altLang="ko-KR" sz="1600" dirty="0" err="1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getArea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()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메소드를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가진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Rectangle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클래스를 작성하라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69930" y="1489063"/>
            <a:ext cx="6018294" cy="310854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public class Rectangle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width;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height;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{</a:t>
            </a:r>
          </a:p>
          <a:p>
            <a:pPr defTabSz="180000"/>
            <a:r>
              <a:rPr lang="en-US" altLang="ko-KR" sz="1400" dirty="0" smtClean="0"/>
              <a:t>		return </a:t>
            </a:r>
            <a:r>
              <a:rPr lang="en-US" altLang="ko-KR" sz="1400" dirty="0"/>
              <a:t>width*height;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Rectangle </a:t>
            </a:r>
            <a:r>
              <a:rPr lang="en-US" altLang="ko-KR" sz="1400" b="1" dirty="0" err="1"/>
              <a:t>rect</a:t>
            </a:r>
            <a:r>
              <a:rPr lang="en-US" altLang="ko-KR" sz="1400" b="1" dirty="0"/>
              <a:t> = new Rectangle(); </a:t>
            </a:r>
            <a:r>
              <a:rPr lang="en-US" altLang="ko-KR" sz="1400" dirty="0"/>
              <a:t>// </a:t>
            </a:r>
            <a:r>
              <a:rPr lang="ko-KR" altLang="en-US" sz="1400" dirty="0"/>
              <a:t>객체 생성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err="1" smtClean="0"/>
              <a:t>rect.width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4;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err="1" smtClean="0"/>
              <a:t>rect.height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5;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사각형의 면적은 </a:t>
            </a:r>
            <a:r>
              <a:rPr lang="en-US" altLang="ko-KR" sz="1400" dirty="0"/>
              <a:t>" + </a:t>
            </a:r>
            <a:r>
              <a:rPr lang="en-US" altLang="ko-KR" sz="1400" b="1" dirty="0" err="1"/>
              <a:t>rect.getArea</a:t>
            </a:r>
            <a:r>
              <a:rPr lang="en-US" altLang="ko-KR" sz="1400" b="1" dirty="0"/>
              <a:t>()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2106" y="4763601"/>
            <a:ext cx="6018294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</a:rPr>
              <a:t>사각형의 면적은 </a:t>
            </a:r>
            <a:r>
              <a:rPr lang="en-US" altLang="ko-KR" dirty="0">
                <a:solidFill>
                  <a:schemeClr val="tx1"/>
                </a:solidFill>
              </a:rPr>
              <a:t>20</a:t>
            </a:r>
            <a:endParaRPr lang="ko-KR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33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51520" y="1052736"/>
            <a:ext cx="8282880" cy="5328592"/>
          </a:xfrm>
        </p:spPr>
        <p:txBody>
          <a:bodyPr/>
          <a:lstStyle/>
          <a:p>
            <a:r>
              <a:rPr lang="ko-KR" altLang="en-US" dirty="0" smtClean="0"/>
              <a:t>생성자의 역할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객체가 </a:t>
            </a:r>
            <a:r>
              <a:rPr lang="ko-KR" altLang="en-US" dirty="0"/>
              <a:t>생성될 때 초기화 목적으로 실행되는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ko-KR" altLang="en-US" dirty="0"/>
              <a:t>객체가 생성되는 순간에 자동 </a:t>
            </a:r>
            <a:r>
              <a:rPr lang="ko-KR" altLang="en-US" dirty="0" smtClean="0"/>
              <a:t>호출</a:t>
            </a:r>
            <a:endParaRPr lang="ko-KR" altLang="en-US" dirty="0"/>
          </a:p>
          <a:p>
            <a:r>
              <a:rPr lang="ko-KR" altLang="en-US" dirty="0" smtClean="0"/>
              <a:t>생성자의 선언 방식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err="1" smtClean="0"/>
              <a:t>생성자</a:t>
            </a:r>
            <a:r>
              <a:rPr lang="ko-KR" altLang="en-US" dirty="0" smtClean="0"/>
              <a:t> </a:t>
            </a:r>
            <a:r>
              <a:rPr lang="ko-KR" altLang="en-US" dirty="0"/>
              <a:t>이름은 클래스 이름과 같다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생성자의 반환 타입은 없다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ko-KR" altLang="en-US" dirty="0" err="1"/>
              <a:t>생성자는</a:t>
            </a:r>
            <a:r>
              <a:rPr lang="ko-KR" altLang="en-US" dirty="0"/>
              <a:t> </a:t>
            </a:r>
            <a:r>
              <a:rPr lang="en-US" altLang="ko-KR" dirty="0"/>
              <a:t>new </a:t>
            </a:r>
            <a:r>
              <a:rPr lang="ko-KR" altLang="en-US" dirty="0"/>
              <a:t>연산자와 함께 사용하며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r>
              <a:rPr lang="ko-KR" altLang="en-US" dirty="0"/>
              <a:t>객체를 생성할 때 호출한다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ko-KR" altLang="en-US" dirty="0" err="1"/>
              <a:t>생성자도</a:t>
            </a:r>
            <a:r>
              <a:rPr lang="ko-KR" altLang="en-US" dirty="0"/>
              <a:t> </a:t>
            </a:r>
            <a:r>
              <a:rPr lang="ko-KR" altLang="en-US" dirty="0" err="1"/>
              <a:t>오버로딩할</a:t>
            </a:r>
            <a:r>
              <a:rPr lang="ko-KR" altLang="en-US" dirty="0"/>
              <a:t> 수 있다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생성자의 사용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생성자의 개념과 선언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04 </a:t>
            </a:r>
            <a:r>
              <a:rPr lang="ko-KR" altLang="en-US" dirty="0" err="1" smtClean="0"/>
              <a:t>생성자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322" y="2259199"/>
            <a:ext cx="3239729" cy="7167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43" y="5837116"/>
            <a:ext cx="3081711" cy="745575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187" y="3177316"/>
            <a:ext cx="3336055" cy="34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688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10331" y="920931"/>
            <a:ext cx="8640000" cy="5328592"/>
          </a:xfrm>
        </p:spPr>
        <p:txBody>
          <a:bodyPr/>
          <a:lstStyle/>
          <a:p>
            <a:pPr marL="268288" lvl="1" indent="-268288">
              <a:buFont typeface="Arial" charset="0"/>
              <a:buChar char="•"/>
            </a:pPr>
            <a:r>
              <a:rPr lang="ko-KR" altLang="en-US" b="1" dirty="0"/>
              <a:t>기본 </a:t>
            </a:r>
            <a:r>
              <a:rPr lang="ko-KR" altLang="en-US" b="1" dirty="0" err="1" smtClean="0"/>
              <a:t>생성자</a:t>
            </a:r>
            <a:endParaRPr lang="ko-KR" altLang="en-US" b="1" dirty="0"/>
          </a:p>
          <a:p>
            <a:pPr lvl="1"/>
            <a:r>
              <a:rPr lang="ko-KR" altLang="en-US" dirty="0"/>
              <a:t>모든 클래스는 </a:t>
            </a:r>
            <a:r>
              <a:rPr lang="ko-KR" altLang="en-US" dirty="0" smtClean="0"/>
              <a:t>최소한 하나의 생성자가 있음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생성자를</a:t>
            </a:r>
            <a:r>
              <a:rPr lang="ko-KR" altLang="en-US" dirty="0" smtClean="0"/>
              <a:t> </a:t>
            </a:r>
            <a:r>
              <a:rPr lang="ko-KR" altLang="en-US" dirty="0"/>
              <a:t>선언하지 않으면 컴파일러가 </a:t>
            </a:r>
            <a:r>
              <a:rPr lang="ko-KR" altLang="en-US" dirty="0" smtClean="0"/>
              <a:t>기본 </a:t>
            </a:r>
            <a:r>
              <a:rPr lang="ko-KR" altLang="en-US" dirty="0" err="1" smtClean="0"/>
              <a:t>생성자를</a:t>
            </a:r>
            <a:r>
              <a:rPr lang="ko-KR" altLang="en-US" dirty="0" smtClean="0"/>
              <a:t> 자동으로 추가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기본 </a:t>
            </a:r>
            <a:r>
              <a:rPr lang="ko-KR" altLang="en-US" dirty="0" err="1"/>
              <a:t>생성자는</a:t>
            </a:r>
            <a:r>
              <a:rPr lang="ko-KR" altLang="en-US" dirty="0"/>
              <a:t> 매개변수도 없고 본체에서 실행할 내용도 없는 </a:t>
            </a:r>
            <a:r>
              <a:rPr lang="ko-KR" altLang="en-US" dirty="0" err="1" smtClean="0"/>
              <a:t>생성자</a:t>
            </a:r>
            <a:endParaRPr lang="en-US" altLang="ko-KR" dirty="0" smtClean="0"/>
          </a:p>
          <a:p>
            <a:endParaRPr lang="en-US" altLang="ko-KR" sz="18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기본 </a:t>
            </a:r>
            <a:r>
              <a:rPr lang="ko-KR" altLang="en-US" dirty="0" err="1" smtClean="0"/>
              <a:t>생성자와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오버로딩</a:t>
            </a:r>
            <a:endParaRPr lang="en-US" altLang="ko-KR" dirty="0" smtClean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04 </a:t>
            </a:r>
            <a:r>
              <a:rPr lang="ko-KR" altLang="en-US" dirty="0" err="1"/>
              <a:t>생성자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755576" y="2564904"/>
            <a:ext cx="7228501" cy="3289945"/>
            <a:chOff x="755576" y="2564904"/>
            <a:chExt cx="7228501" cy="3289945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2564904"/>
              <a:ext cx="7228501" cy="3289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자유형 9"/>
            <p:cNvSpPr/>
            <p:nvPr/>
          </p:nvSpPr>
          <p:spPr>
            <a:xfrm>
              <a:off x="2663301" y="4607352"/>
              <a:ext cx="1242874" cy="106691"/>
            </a:xfrm>
            <a:custGeom>
              <a:avLst/>
              <a:gdLst>
                <a:gd name="connsiteX0" fmla="*/ 0 w 1242874"/>
                <a:gd name="connsiteY0" fmla="*/ 62302 h 106691"/>
                <a:gd name="connsiteX1" fmla="*/ 88777 w 1242874"/>
                <a:gd name="connsiteY1" fmla="*/ 159 h 106691"/>
                <a:gd name="connsiteX2" fmla="*/ 115410 w 1242874"/>
                <a:gd name="connsiteY2" fmla="*/ 9036 h 106691"/>
                <a:gd name="connsiteX3" fmla="*/ 230819 w 1242874"/>
                <a:gd name="connsiteY3" fmla="*/ 44547 h 106691"/>
                <a:gd name="connsiteX4" fmla="*/ 275208 w 1242874"/>
                <a:gd name="connsiteY4" fmla="*/ 26792 h 106691"/>
                <a:gd name="connsiteX5" fmla="*/ 301841 w 1242874"/>
                <a:gd name="connsiteY5" fmla="*/ 17914 h 106691"/>
                <a:gd name="connsiteX6" fmla="*/ 363984 w 1242874"/>
                <a:gd name="connsiteY6" fmla="*/ 71180 h 106691"/>
                <a:gd name="connsiteX7" fmla="*/ 443883 w 1242874"/>
                <a:gd name="connsiteY7" fmla="*/ 53425 h 106691"/>
                <a:gd name="connsiteX8" fmla="*/ 479394 w 1242874"/>
                <a:gd name="connsiteY8" fmla="*/ 35669 h 106691"/>
                <a:gd name="connsiteX9" fmla="*/ 506027 w 1242874"/>
                <a:gd name="connsiteY9" fmla="*/ 26792 h 106691"/>
                <a:gd name="connsiteX10" fmla="*/ 532660 w 1242874"/>
                <a:gd name="connsiteY10" fmla="*/ 44547 h 106691"/>
                <a:gd name="connsiteX11" fmla="*/ 550416 w 1242874"/>
                <a:gd name="connsiteY11" fmla="*/ 71180 h 106691"/>
                <a:gd name="connsiteX12" fmla="*/ 621437 w 1242874"/>
                <a:gd name="connsiteY12" fmla="*/ 62302 h 106691"/>
                <a:gd name="connsiteX13" fmla="*/ 665825 w 1242874"/>
                <a:gd name="connsiteY13" fmla="*/ 44547 h 106691"/>
                <a:gd name="connsiteX14" fmla="*/ 701336 w 1242874"/>
                <a:gd name="connsiteY14" fmla="*/ 26792 h 106691"/>
                <a:gd name="connsiteX15" fmla="*/ 736847 w 1242874"/>
                <a:gd name="connsiteY15" fmla="*/ 35669 h 106691"/>
                <a:gd name="connsiteX16" fmla="*/ 772357 w 1242874"/>
                <a:gd name="connsiteY16" fmla="*/ 80058 h 106691"/>
                <a:gd name="connsiteX17" fmla="*/ 807868 w 1242874"/>
                <a:gd name="connsiteY17" fmla="*/ 71180 h 106691"/>
                <a:gd name="connsiteX18" fmla="*/ 843379 w 1242874"/>
                <a:gd name="connsiteY18" fmla="*/ 53425 h 106691"/>
                <a:gd name="connsiteX19" fmla="*/ 905522 w 1242874"/>
                <a:gd name="connsiteY19" fmla="*/ 26792 h 106691"/>
                <a:gd name="connsiteX20" fmla="*/ 949911 w 1242874"/>
                <a:gd name="connsiteY20" fmla="*/ 62302 h 106691"/>
                <a:gd name="connsiteX21" fmla="*/ 985421 w 1242874"/>
                <a:gd name="connsiteY21" fmla="*/ 71180 h 106691"/>
                <a:gd name="connsiteX22" fmla="*/ 1012054 w 1242874"/>
                <a:gd name="connsiteY22" fmla="*/ 62302 h 106691"/>
                <a:gd name="connsiteX23" fmla="*/ 1065320 w 1242874"/>
                <a:gd name="connsiteY23" fmla="*/ 35669 h 106691"/>
                <a:gd name="connsiteX24" fmla="*/ 1091953 w 1242874"/>
                <a:gd name="connsiteY24" fmla="*/ 80058 h 106691"/>
                <a:gd name="connsiteX25" fmla="*/ 1100831 w 1242874"/>
                <a:gd name="connsiteY25" fmla="*/ 106691 h 106691"/>
                <a:gd name="connsiteX26" fmla="*/ 1145219 w 1242874"/>
                <a:gd name="connsiteY26" fmla="*/ 62302 h 106691"/>
                <a:gd name="connsiteX27" fmla="*/ 1207363 w 1242874"/>
                <a:gd name="connsiteY27" fmla="*/ 35669 h 106691"/>
                <a:gd name="connsiteX28" fmla="*/ 1242874 w 1242874"/>
                <a:gd name="connsiteY28" fmla="*/ 17914 h 10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42874" h="106691">
                  <a:moveTo>
                    <a:pt x="0" y="62302"/>
                  </a:moveTo>
                  <a:cubicBezTo>
                    <a:pt x="12683" y="51733"/>
                    <a:pt x="61653" y="4034"/>
                    <a:pt x="88777" y="159"/>
                  </a:cubicBezTo>
                  <a:cubicBezTo>
                    <a:pt x="98041" y="-1164"/>
                    <a:pt x="106532" y="6077"/>
                    <a:pt x="115410" y="9036"/>
                  </a:cubicBezTo>
                  <a:cubicBezTo>
                    <a:pt x="176668" y="70295"/>
                    <a:pt x="139035" y="56021"/>
                    <a:pt x="230819" y="44547"/>
                  </a:cubicBezTo>
                  <a:cubicBezTo>
                    <a:pt x="245615" y="38629"/>
                    <a:pt x="260287" y="32387"/>
                    <a:pt x="275208" y="26792"/>
                  </a:cubicBezTo>
                  <a:cubicBezTo>
                    <a:pt x="283970" y="23506"/>
                    <a:pt x="292843" y="15343"/>
                    <a:pt x="301841" y="17914"/>
                  </a:cubicBezTo>
                  <a:cubicBezTo>
                    <a:pt x="317784" y="22469"/>
                    <a:pt x="352015" y="59211"/>
                    <a:pt x="363984" y="71180"/>
                  </a:cubicBezTo>
                  <a:cubicBezTo>
                    <a:pt x="376030" y="68771"/>
                    <a:pt x="429560" y="58796"/>
                    <a:pt x="443883" y="53425"/>
                  </a:cubicBezTo>
                  <a:cubicBezTo>
                    <a:pt x="456275" y="48778"/>
                    <a:pt x="467230" y="40882"/>
                    <a:pt x="479394" y="35669"/>
                  </a:cubicBezTo>
                  <a:cubicBezTo>
                    <a:pt x="487995" y="31983"/>
                    <a:pt x="497149" y="29751"/>
                    <a:pt x="506027" y="26792"/>
                  </a:cubicBezTo>
                  <a:cubicBezTo>
                    <a:pt x="514905" y="32710"/>
                    <a:pt x="525115" y="37003"/>
                    <a:pt x="532660" y="44547"/>
                  </a:cubicBezTo>
                  <a:cubicBezTo>
                    <a:pt x="540205" y="52092"/>
                    <a:pt x="539953" y="69088"/>
                    <a:pt x="550416" y="71180"/>
                  </a:cubicBezTo>
                  <a:cubicBezTo>
                    <a:pt x="573811" y="75859"/>
                    <a:pt x="597763" y="65261"/>
                    <a:pt x="621437" y="62302"/>
                  </a:cubicBezTo>
                  <a:cubicBezTo>
                    <a:pt x="636233" y="56384"/>
                    <a:pt x="651263" y="51019"/>
                    <a:pt x="665825" y="44547"/>
                  </a:cubicBezTo>
                  <a:cubicBezTo>
                    <a:pt x="677919" y="39172"/>
                    <a:pt x="688204" y="28434"/>
                    <a:pt x="701336" y="26792"/>
                  </a:cubicBezTo>
                  <a:cubicBezTo>
                    <a:pt x="713443" y="25279"/>
                    <a:pt x="725010" y="32710"/>
                    <a:pt x="736847" y="35669"/>
                  </a:cubicBezTo>
                  <a:cubicBezTo>
                    <a:pt x="739088" y="39030"/>
                    <a:pt x="762870" y="78477"/>
                    <a:pt x="772357" y="80058"/>
                  </a:cubicBezTo>
                  <a:cubicBezTo>
                    <a:pt x="784392" y="82064"/>
                    <a:pt x="796444" y="75464"/>
                    <a:pt x="807868" y="71180"/>
                  </a:cubicBezTo>
                  <a:cubicBezTo>
                    <a:pt x="820259" y="66533"/>
                    <a:pt x="831215" y="58638"/>
                    <a:pt x="843379" y="53425"/>
                  </a:cubicBezTo>
                  <a:cubicBezTo>
                    <a:pt x="934807" y="14242"/>
                    <a:pt x="787765" y="85671"/>
                    <a:pt x="905522" y="26792"/>
                  </a:cubicBezTo>
                  <a:cubicBezTo>
                    <a:pt x="992582" y="55810"/>
                    <a:pt x="869606" y="8765"/>
                    <a:pt x="949911" y="62302"/>
                  </a:cubicBezTo>
                  <a:cubicBezTo>
                    <a:pt x="960063" y="69070"/>
                    <a:pt x="973584" y="68221"/>
                    <a:pt x="985421" y="71180"/>
                  </a:cubicBezTo>
                  <a:cubicBezTo>
                    <a:pt x="994299" y="68221"/>
                    <a:pt x="1003684" y="66487"/>
                    <a:pt x="1012054" y="62302"/>
                  </a:cubicBezTo>
                  <a:cubicBezTo>
                    <a:pt x="1080893" y="27883"/>
                    <a:pt x="998377" y="57984"/>
                    <a:pt x="1065320" y="35669"/>
                  </a:cubicBezTo>
                  <a:cubicBezTo>
                    <a:pt x="1090470" y="111116"/>
                    <a:pt x="1055395" y="19126"/>
                    <a:pt x="1091953" y="80058"/>
                  </a:cubicBezTo>
                  <a:cubicBezTo>
                    <a:pt x="1096768" y="88082"/>
                    <a:pt x="1097872" y="97813"/>
                    <a:pt x="1100831" y="106691"/>
                  </a:cubicBezTo>
                  <a:cubicBezTo>
                    <a:pt x="1115627" y="91895"/>
                    <a:pt x="1125368" y="68919"/>
                    <a:pt x="1145219" y="62302"/>
                  </a:cubicBezTo>
                  <a:cubicBezTo>
                    <a:pt x="1175101" y="52342"/>
                    <a:pt x="1176643" y="53224"/>
                    <a:pt x="1207363" y="35669"/>
                  </a:cubicBezTo>
                  <a:cubicBezTo>
                    <a:pt x="1241307" y="16272"/>
                    <a:pt x="1221982" y="17914"/>
                    <a:pt x="1242874" y="17914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0277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클래스에 생성자가 선언되어 있는 경우</a:t>
            </a:r>
            <a:endParaRPr lang="en-US" altLang="ko-KR" dirty="0"/>
          </a:p>
          <a:p>
            <a:pPr lvl="1"/>
            <a:r>
              <a:rPr lang="ko-KR" altLang="en-US" dirty="0"/>
              <a:t>컴파일러는 기본 </a:t>
            </a:r>
            <a:r>
              <a:rPr lang="ko-KR" altLang="en-US" dirty="0" err="1"/>
              <a:t>생성자를</a:t>
            </a:r>
            <a:r>
              <a:rPr lang="ko-KR" altLang="en-US" dirty="0"/>
              <a:t> 자동 생성해 주지 않는다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매개변수가 있는 </a:t>
            </a:r>
            <a:r>
              <a:rPr lang="ko-KR" altLang="en-US" dirty="0" err="1" smtClean="0"/>
              <a:t>생성자와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오버로딩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2"/>
          <p:cNvSpPr txBox="1">
            <a:spLocks/>
          </p:cNvSpPr>
          <p:nvPr/>
        </p:nvSpPr>
        <p:spPr>
          <a:xfrm>
            <a:off x="6352032" y="6185235"/>
            <a:ext cx="2133600" cy="365125"/>
          </a:xfrm>
          <a:prstGeom prst="rect">
            <a:avLst/>
          </a:prstGeom>
        </p:spPr>
        <p:txBody>
          <a:bodyPr>
            <a:normAutofit lnSpcReduction="10000"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11" y="1961741"/>
            <a:ext cx="7418504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자유형 6"/>
          <p:cNvSpPr/>
          <p:nvPr/>
        </p:nvSpPr>
        <p:spPr>
          <a:xfrm>
            <a:off x="2487777" y="5562141"/>
            <a:ext cx="1242874" cy="106691"/>
          </a:xfrm>
          <a:custGeom>
            <a:avLst/>
            <a:gdLst>
              <a:gd name="connsiteX0" fmla="*/ 0 w 1242874"/>
              <a:gd name="connsiteY0" fmla="*/ 62302 h 106691"/>
              <a:gd name="connsiteX1" fmla="*/ 88777 w 1242874"/>
              <a:gd name="connsiteY1" fmla="*/ 159 h 106691"/>
              <a:gd name="connsiteX2" fmla="*/ 115410 w 1242874"/>
              <a:gd name="connsiteY2" fmla="*/ 9036 h 106691"/>
              <a:gd name="connsiteX3" fmla="*/ 230819 w 1242874"/>
              <a:gd name="connsiteY3" fmla="*/ 44547 h 106691"/>
              <a:gd name="connsiteX4" fmla="*/ 275208 w 1242874"/>
              <a:gd name="connsiteY4" fmla="*/ 26792 h 106691"/>
              <a:gd name="connsiteX5" fmla="*/ 301841 w 1242874"/>
              <a:gd name="connsiteY5" fmla="*/ 17914 h 106691"/>
              <a:gd name="connsiteX6" fmla="*/ 363984 w 1242874"/>
              <a:gd name="connsiteY6" fmla="*/ 71180 h 106691"/>
              <a:gd name="connsiteX7" fmla="*/ 443883 w 1242874"/>
              <a:gd name="connsiteY7" fmla="*/ 53425 h 106691"/>
              <a:gd name="connsiteX8" fmla="*/ 479394 w 1242874"/>
              <a:gd name="connsiteY8" fmla="*/ 35669 h 106691"/>
              <a:gd name="connsiteX9" fmla="*/ 506027 w 1242874"/>
              <a:gd name="connsiteY9" fmla="*/ 26792 h 106691"/>
              <a:gd name="connsiteX10" fmla="*/ 532660 w 1242874"/>
              <a:gd name="connsiteY10" fmla="*/ 44547 h 106691"/>
              <a:gd name="connsiteX11" fmla="*/ 550416 w 1242874"/>
              <a:gd name="connsiteY11" fmla="*/ 71180 h 106691"/>
              <a:gd name="connsiteX12" fmla="*/ 621437 w 1242874"/>
              <a:gd name="connsiteY12" fmla="*/ 62302 h 106691"/>
              <a:gd name="connsiteX13" fmla="*/ 665825 w 1242874"/>
              <a:gd name="connsiteY13" fmla="*/ 44547 h 106691"/>
              <a:gd name="connsiteX14" fmla="*/ 701336 w 1242874"/>
              <a:gd name="connsiteY14" fmla="*/ 26792 h 106691"/>
              <a:gd name="connsiteX15" fmla="*/ 736847 w 1242874"/>
              <a:gd name="connsiteY15" fmla="*/ 35669 h 106691"/>
              <a:gd name="connsiteX16" fmla="*/ 772357 w 1242874"/>
              <a:gd name="connsiteY16" fmla="*/ 80058 h 106691"/>
              <a:gd name="connsiteX17" fmla="*/ 807868 w 1242874"/>
              <a:gd name="connsiteY17" fmla="*/ 71180 h 106691"/>
              <a:gd name="connsiteX18" fmla="*/ 843379 w 1242874"/>
              <a:gd name="connsiteY18" fmla="*/ 53425 h 106691"/>
              <a:gd name="connsiteX19" fmla="*/ 905522 w 1242874"/>
              <a:gd name="connsiteY19" fmla="*/ 26792 h 106691"/>
              <a:gd name="connsiteX20" fmla="*/ 949911 w 1242874"/>
              <a:gd name="connsiteY20" fmla="*/ 62302 h 106691"/>
              <a:gd name="connsiteX21" fmla="*/ 985421 w 1242874"/>
              <a:gd name="connsiteY21" fmla="*/ 71180 h 106691"/>
              <a:gd name="connsiteX22" fmla="*/ 1012054 w 1242874"/>
              <a:gd name="connsiteY22" fmla="*/ 62302 h 106691"/>
              <a:gd name="connsiteX23" fmla="*/ 1065320 w 1242874"/>
              <a:gd name="connsiteY23" fmla="*/ 35669 h 106691"/>
              <a:gd name="connsiteX24" fmla="*/ 1091953 w 1242874"/>
              <a:gd name="connsiteY24" fmla="*/ 80058 h 106691"/>
              <a:gd name="connsiteX25" fmla="*/ 1100831 w 1242874"/>
              <a:gd name="connsiteY25" fmla="*/ 106691 h 106691"/>
              <a:gd name="connsiteX26" fmla="*/ 1145219 w 1242874"/>
              <a:gd name="connsiteY26" fmla="*/ 62302 h 106691"/>
              <a:gd name="connsiteX27" fmla="*/ 1207363 w 1242874"/>
              <a:gd name="connsiteY27" fmla="*/ 35669 h 106691"/>
              <a:gd name="connsiteX28" fmla="*/ 1242874 w 1242874"/>
              <a:gd name="connsiteY28" fmla="*/ 17914 h 10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42874" h="106691">
                <a:moveTo>
                  <a:pt x="0" y="62302"/>
                </a:moveTo>
                <a:cubicBezTo>
                  <a:pt x="12683" y="51733"/>
                  <a:pt x="61653" y="4034"/>
                  <a:pt x="88777" y="159"/>
                </a:cubicBezTo>
                <a:cubicBezTo>
                  <a:pt x="98041" y="-1164"/>
                  <a:pt x="106532" y="6077"/>
                  <a:pt x="115410" y="9036"/>
                </a:cubicBezTo>
                <a:cubicBezTo>
                  <a:pt x="176668" y="70295"/>
                  <a:pt x="139035" y="56021"/>
                  <a:pt x="230819" y="44547"/>
                </a:cubicBezTo>
                <a:cubicBezTo>
                  <a:pt x="245615" y="38629"/>
                  <a:pt x="260287" y="32387"/>
                  <a:pt x="275208" y="26792"/>
                </a:cubicBezTo>
                <a:cubicBezTo>
                  <a:pt x="283970" y="23506"/>
                  <a:pt x="292843" y="15343"/>
                  <a:pt x="301841" y="17914"/>
                </a:cubicBezTo>
                <a:cubicBezTo>
                  <a:pt x="317784" y="22469"/>
                  <a:pt x="352015" y="59211"/>
                  <a:pt x="363984" y="71180"/>
                </a:cubicBezTo>
                <a:cubicBezTo>
                  <a:pt x="376030" y="68771"/>
                  <a:pt x="429560" y="58796"/>
                  <a:pt x="443883" y="53425"/>
                </a:cubicBezTo>
                <a:cubicBezTo>
                  <a:pt x="456275" y="48778"/>
                  <a:pt x="467230" y="40882"/>
                  <a:pt x="479394" y="35669"/>
                </a:cubicBezTo>
                <a:cubicBezTo>
                  <a:pt x="487995" y="31983"/>
                  <a:pt x="497149" y="29751"/>
                  <a:pt x="506027" y="26792"/>
                </a:cubicBezTo>
                <a:cubicBezTo>
                  <a:pt x="514905" y="32710"/>
                  <a:pt x="525115" y="37003"/>
                  <a:pt x="532660" y="44547"/>
                </a:cubicBezTo>
                <a:cubicBezTo>
                  <a:pt x="540205" y="52092"/>
                  <a:pt x="539953" y="69088"/>
                  <a:pt x="550416" y="71180"/>
                </a:cubicBezTo>
                <a:cubicBezTo>
                  <a:pt x="573811" y="75859"/>
                  <a:pt x="597763" y="65261"/>
                  <a:pt x="621437" y="62302"/>
                </a:cubicBezTo>
                <a:cubicBezTo>
                  <a:pt x="636233" y="56384"/>
                  <a:pt x="651263" y="51019"/>
                  <a:pt x="665825" y="44547"/>
                </a:cubicBezTo>
                <a:cubicBezTo>
                  <a:pt x="677919" y="39172"/>
                  <a:pt x="688204" y="28434"/>
                  <a:pt x="701336" y="26792"/>
                </a:cubicBezTo>
                <a:cubicBezTo>
                  <a:pt x="713443" y="25279"/>
                  <a:pt x="725010" y="32710"/>
                  <a:pt x="736847" y="35669"/>
                </a:cubicBezTo>
                <a:cubicBezTo>
                  <a:pt x="739088" y="39030"/>
                  <a:pt x="762870" y="78477"/>
                  <a:pt x="772357" y="80058"/>
                </a:cubicBezTo>
                <a:cubicBezTo>
                  <a:pt x="784392" y="82064"/>
                  <a:pt x="796444" y="75464"/>
                  <a:pt x="807868" y="71180"/>
                </a:cubicBezTo>
                <a:cubicBezTo>
                  <a:pt x="820259" y="66533"/>
                  <a:pt x="831215" y="58638"/>
                  <a:pt x="843379" y="53425"/>
                </a:cubicBezTo>
                <a:cubicBezTo>
                  <a:pt x="934807" y="14242"/>
                  <a:pt x="787765" y="85671"/>
                  <a:pt x="905522" y="26792"/>
                </a:cubicBezTo>
                <a:cubicBezTo>
                  <a:pt x="992582" y="55810"/>
                  <a:pt x="869606" y="8765"/>
                  <a:pt x="949911" y="62302"/>
                </a:cubicBezTo>
                <a:cubicBezTo>
                  <a:pt x="960063" y="69070"/>
                  <a:pt x="973584" y="68221"/>
                  <a:pt x="985421" y="71180"/>
                </a:cubicBezTo>
                <a:cubicBezTo>
                  <a:pt x="994299" y="68221"/>
                  <a:pt x="1003684" y="66487"/>
                  <a:pt x="1012054" y="62302"/>
                </a:cubicBezTo>
                <a:cubicBezTo>
                  <a:pt x="1080893" y="27883"/>
                  <a:pt x="998377" y="57984"/>
                  <a:pt x="1065320" y="35669"/>
                </a:cubicBezTo>
                <a:cubicBezTo>
                  <a:pt x="1090470" y="111116"/>
                  <a:pt x="1055395" y="19126"/>
                  <a:pt x="1091953" y="80058"/>
                </a:cubicBezTo>
                <a:cubicBezTo>
                  <a:pt x="1096768" y="88082"/>
                  <a:pt x="1097872" y="97813"/>
                  <a:pt x="1100831" y="106691"/>
                </a:cubicBezTo>
                <a:cubicBezTo>
                  <a:pt x="1115627" y="91895"/>
                  <a:pt x="1125368" y="68919"/>
                  <a:pt x="1145219" y="62302"/>
                </a:cubicBezTo>
                <a:cubicBezTo>
                  <a:pt x="1175101" y="52342"/>
                  <a:pt x="1176643" y="53224"/>
                  <a:pt x="1207363" y="35669"/>
                </a:cubicBezTo>
                <a:cubicBezTo>
                  <a:pt x="1241307" y="16272"/>
                  <a:pt x="1221982" y="17914"/>
                  <a:pt x="1242874" y="1791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040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절차 지향 프로그래밍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작업 순서를 표현하는 컴퓨터 명령 집합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함수들의 집합으로 프로그램 작성</a:t>
            </a:r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r>
              <a:rPr lang="ko-KR" altLang="en-US" sz="1800" dirty="0" smtClean="0"/>
              <a:t>객체 지향 프로그래밍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컴퓨터가 수행하는 작업을 객체들간의 상호 작용으로 표현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클래스 혹은 객체들의 집합으로 프로그램 작성</a:t>
            </a:r>
            <a:endParaRPr lang="en-US" altLang="ko-KR" sz="1600" dirty="0" smtClean="0"/>
          </a:p>
          <a:p>
            <a:pPr lvl="2"/>
            <a:endParaRPr lang="en-US" altLang="ko-KR" sz="12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절차 지향 프로그래밍과 객체 지향 프로그래밍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981200" cy="365125"/>
          </a:xfrm>
        </p:spPr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1029758" y="458724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커피 자판기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940194" y="6165304"/>
            <a:ext cx="3480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객체지향적 프로그래밍의 객체들의 상호 관련성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354364" y="6165303"/>
            <a:ext cx="2656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절차지향적 프로그래밍의 실행 절차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233" y="3431418"/>
            <a:ext cx="3304401" cy="266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980" y="1127162"/>
            <a:ext cx="2081263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668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두 개의 </a:t>
            </a:r>
            <a:r>
              <a:rPr lang="ko-KR" altLang="en-US" dirty="0" err="1" smtClean="0"/>
              <a:t>생성자를</a:t>
            </a:r>
            <a:r>
              <a:rPr lang="ko-KR" altLang="en-US" dirty="0" smtClean="0"/>
              <a:t> 가진 </a:t>
            </a:r>
            <a:r>
              <a:rPr lang="en-US" altLang="ko-KR" dirty="0" smtClean="0"/>
              <a:t>Circle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62916" y="929126"/>
            <a:ext cx="6925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두 개의 </a:t>
            </a:r>
            <a:r>
              <a:rPr lang="ko-KR" altLang="en-US" dirty="0" err="1" smtClean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생성자를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가진 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Circle 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클래스를 만들어 보라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  <a:endParaRPr lang="en-US" altLang="ko-KR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0911" y="1373363"/>
            <a:ext cx="5729213" cy="4708981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public class Circle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radius;</a:t>
            </a:r>
          </a:p>
          <a:p>
            <a:pPr defTabSz="180000"/>
            <a:r>
              <a:rPr lang="en-US" altLang="ko-KR" sz="1200" dirty="0" smtClean="0"/>
              <a:t>	String </a:t>
            </a:r>
            <a:r>
              <a:rPr lang="en-US" altLang="ko-KR" sz="1200" dirty="0"/>
              <a:t>name</a:t>
            </a:r>
            <a:r>
              <a:rPr lang="en-US" altLang="ko-KR" sz="1200" dirty="0" smtClean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/>
              <a:t>Circle() {</a:t>
            </a:r>
            <a:r>
              <a:rPr lang="en-US" altLang="ko-KR" sz="1200" dirty="0"/>
              <a:t> // </a:t>
            </a:r>
            <a:r>
              <a:rPr lang="ko-KR" altLang="en-US" sz="1200" dirty="0"/>
              <a:t>매개 변수 없는 </a:t>
            </a:r>
            <a:r>
              <a:rPr lang="ko-KR" altLang="en-US" sz="1200" dirty="0" err="1"/>
              <a:t>생성자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radius </a:t>
            </a:r>
            <a:r>
              <a:rPr lang="en-US" altLang="ko-KR" sz="1200" dirty="0"/>
              <a:t>= 1; name = ""; // radius</a:t>
            </a:r>
            <a:r>
              <a:rPr lang="ko-KR" altLang="en-US" sz="1200" dirty="0"/>
              <a:t>의 초기값은 </a:t>
            </a:r>
            <a:r>
              <a:rPr lang="en-US" altLang="ko-KR" sz="1200" dirty="0"/>
              <a:t>1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/>
              <a:t>Circle(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r, String n) { </a:t>
            </a:r>
            <a:r>
              <a:rPr lang="en-US" altLang="ko-KR" sz="1200" dirty="0"/>
              <a:t>// </a:t>
            </a:r>
            <a:r>
              <a:rPr lang="ko-KR" altLang="en-US" sz="1200" dirty="0"/>
              <a:t>매개 변수를 가진 </a:t>
            </a:r>
            <a:r>
              <a:rPr lang="ko-KR" altLang="en-US" sz="1200" dirty="0" err="1"/>
              <a:t>생성자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radius </a:t>
            </a:r>
            <a:r>
              <a:rPr lang="en-US" altLang="ko-KR" sz="1200" dirty="0"/>
              <a:t>= r; name = n;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return </a:t>
            </a:r>
            <a:r>
              <a:rPr lang="en-US" altLang="ko-KR" sz="1200" dirty="0"/>
              <a:t>3.14*radius*radius;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Circle </a:t>
            </a:r>
            <a:r>
              <a:rPr lang="en-US" altLang="ko-KR" sz="1200" dirty="0"/>
              <a:t>pizza = </a:t>
            </a:r>
            <a:r>
              <a:rPr lang="en-US" altLang="ko-KR" sz="1200" b="1" dirty="0"/>
              <a:t>new Circle(10, "</a:t>
            </a:r>
            <a:r>
              <a:rPr lang="ko-KR" altLang="en-US" sz="1200" b="1" dirty="0"/>
              <a:t>자바피자</a:t>
            </a:r>
            <a:r>
              <a:rPr lang="en-US" altLang="ko-KR" sz="1200" b="1" dirty="0"/>
              <a:t>"); </a:t>
            </a:r>
            <a:r>
              <a:rPr lang="en-US" altLang="ko-KR" sz="1200" dirty="0"/>
              <a:t>// Circle </a:t>
            </a:r>
            <a:r>
              <a:rPr lang="ko-KR" altLang="en-US" sz="1200" dirty="0"/>
              <a:t>객체 생성</a:t>
            </a:r>
            <a:r>
              <a:rPr lang="en-US" altLang="ko-KR" sz="1200" dirty="0"/>
              <a:t>, 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10</a:t>
            </a:r>
          </a:p>
          <a:p>
            <a:pPr defTabSz="180000"/>
            <a:r>
              <a:rPr lang="en-US" altLang="ko-KR" sz="1200" dirty="0" smtClean="0"/>
              <a:t>		double </a:t>
            </a:r>
            <a:r>
              <a:rPr lang="en-US" altLang="ko-KR" sz="1200" dirty="0"/>
              <a:t>area = </a:t>
            </a:r>
            <a:r>
              <a:rPr lang="en-US" altLang="ko-KR" sz="1200" dirty="0" err="1"/>
              <a:t>pizza.getArea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(pizza.name </a:t>
            </a:r>
            <a:r>
              <a:rPr lang="en-US" altLang="ko-KR" sz="1200" dirty="0"/>
              <a:t>+ "</a:t>
            </a:r>
            <a:r>
              <a:rPr lang="ko-KR" altLang="en-US" sz="1200" dirty="0"/>
              <a:t>의 면적은 </a:t>
            </a:r>
            <a:r>
              <a:rPr lang="en-US" altLang="ko-KR" sz="1200" dirty="0"/>
              <a:t>" + area</a:t>
            </a:r>
            <a:r>
              <a:rPr lang="en-US" altLang="ko-KR" sz="1200" dirty="0" smtClean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Circle </a:t>
            </a:r>
            <a:r>
              <a:rPr lang="en-US" altLang="ko-KR" sz="1200" dirty="0"/>
              <a:t>donut = </a:t>
            </a:r>
            <a:r>
              <a:rPr lang="en-US" altLang="ko-KR" sz="1200" b="1" dirty="0"/>
              <a:t>new Circle(); </a:t>
            </a:r>
            <a:r>
              <a:rPr lang="en-US" altLang="ko-KR" sz="1200" dirty="0"/>
              <a:t>// Circle </a:t>
            </a:r>
            <a:r>
              <a:rPr lang="ko-KR" altLang="en-US" sz="1200" dirty="0"/>
              <a:t>객체 생성</a:t>
            </a:r>
            <a:r>
              <a:rPr lang="en-US" altLang="ko-KR" sz="1200" dirty="0"/>
              <a:t>, 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1</a:t>
            </a:r>
          </a:p>
          <a:p>
            <a:pPr defTabSz="180000"/>
            <a:r>
              <a:rPr lang="en-US" altLang="ko-KR" sz="1200" dirty="0" smtClean="0"/>
              <a:t>		donut.name </a:t>
            </a:r>
            <a:r>
              <a:rPr lang="en-US" altLang="ko-KR" sz="1200" dirty="0"/>
              <a:t>= "</a:t>
            </a:r>
            <a:r>
              <a:rPr lang="ko-KR" altLang="en-US" sz="1200" dirty="0"/>
              <a:t>도넛피자</a:t>
            </a:r>
            <a:r>
              <a:rPr lang="en-US" altLang="ko-KR" sz="1200" dirty="0"/>
              <a:t>";</a:t>
            </a:r>
          </a:p>
          <a:p>
            <a:pPr defTabSz="180000"/>
            <a:r>
              <a:rPr lang="en-US" altLang="ko-KR" sz="1200" dirty="0" smtClean="0"/>
              <a:t>		area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donut.getArea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(donut.name </a:t>
            </a:r>
            <a:r>
              <a:rPr lang="en-US" altLang="ko-KR" sz="1200" dirty="0"/>
              <a:t>+ "</a:t>
            </a:r>
            <a:r>
              <a:rPr lang="ko-KR" altLang="en-US" sz="1200" dirty="0"/>
              <a:t>의 면적은 </a:t>
            </a:r>
            <a:r>
              <a:rPr lang="en-US" altLang="ko-KR" sz="1200" dirty="0"/>
              <a:t>" + area);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435567" y="5625582"/>
            <a:ext cx="1912789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/>
              <a:t>자바피자의 면적은 </a:t>
            </a:r>
            <a:r>
              <a:rPr lang="en-US" altLang="ko-KR" sz="1200" dirty="0"/>
              <a:t>314.0</a:t>
            </a:r>
          </a:p>
          <a:p>
            <a:r>
              <a:rPr lang="ko-KR" altLang="en-US" sz="1200" dirty="0"/>
              <a:t>도넛피자의 면적은 </a:t>
            </a:r>
            <a:r>
              <a:rPr lang="en-US" altLang="ko-KR" sz="1200" dirty="0"/>
              <a:t>3.14</a:t>
            </a:r>
            <a:endParaRPr lang="ko-KR" altLang="en-US" sz="1200" dirty="0"/>
          </a:p>
        </p:txBody>
      </p:sp>
      <p:sp>
        <p:nvSpPr>
          <p:cNvPr id="8" name="자유형 7"/>
          <p:cNvSpPr/>
          <p:nvPr/>
        </p:nvSpPr>
        <p:spPr>
          <a:xfrm>
            <a:off x="2539250" y="2908567"/>
            <a:ext cx="1778097" cy="1322773"/>
          </a:xfrm>
          <a:custGeom>
            <a:avLst/>
            <a:gdLst>
              <a:gd name="connsiteX0" fmla="*/ 1358284 w 1778097"/>
              <a:gd name="connsiteY0" fmla="*/ 1322773 h 1322773"/>
              <a:gd name="connsiteX1" fmla="*/ 1695635 w 1778097"/>
              <a:gd name="connsiteY1" fmla="*/ 692458 h 1322773"/>
              <a:gd name="connsiteX2" fmla="*/ 0 w 1778097"/>
              <a:gd name="connsiteY2" fmla="*/ 0 h 132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8097" h="1322773">
                <a:moveTo>
                  <a:pt x="1358284" y="1322773"/>
                </a:moveTo>
                <a:cubicBezTo>
                  <a:pt x="1640150" y="1117846"/>
                  <a:pt x="1922016" y="912920"/>
                  <a:pt x="1695635" y="692458"/>
                </a:cubicBezTo>
                <a:cubicBezTo>
                  <a:pt x="1469254" y="471996"/>
                  <a:pt x="734627" y="235998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232088" y="2340396"/>
            <a:ext cx="1793381" cy="2618913"/>
          </a:xfrm>
          <a:custGeom>
            <a:avLst/>
            <a:gdLst>
              <a:gd name="connsiteX0" fmla="*/ 1793381 w 1793381"/>
              <a:gd name="connsiteY0" fmla="*/ 2618913 h 2618913"/>
              <a:gd name="connsiteX1" fmla="*/ 62236 w 1793381"/>
              <a:gd name="connsiteY1" fmla="*/ 2024109 h 2618913"/>
              <a:gd name="connsiteX2" fmla="*/ 550507 w 1793381"/>
              <a:gd name="connsiteY2" fmla="*/ 0 h 261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3381" h="2618913">
                <a:moveTo>
                  <a:pt x="1793381" y="2618913"/>
                </a:moveTo>
                <a:cubicBezTo>
                  <a:pt x="1031381" y="2539753"/>
                  <a:pt x="269382" y="2460594"/>
                  <a:pt x="62236" y="2024109"/>
                </a:cubicBezTo>
                <a:cubicBezTo>
                  <a:pt x="-144910" y="1587624"/>
                  <a:pt x="202798" y="793812"/>
                  <a:pt x="550507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1999545" y="1649206"/>
            <a:ext cx="2304256" cy="299028"/>
          </a:xfrm>
          <a:prstGeom prst="wedgeRoundRectCallout">
            <a:avLst>
              <a:gd name="adj1" fmla="val -63547"/>
              <a:gd name="adj2" fmla="val 12745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생성자</a:t>
            </a:r>
            <a:r>
              <a:rPr lang="ko-KR" altLang="en-US" sz="1000" dirty="0" smtClean="0">
                <a:solidFill>
                  <a:schemeClr val="tx1"/>
                </a:solidFill>
              </a:rPr>
              <a:t> 이름은 클래스 이름과 동일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344656" y="2609539"/>
            <a:ext cx="1802397" cy="299028"/>
          </a:xfrm>
          <a:prstGeom prst="wedgeRoundRectCallout">
            <a:avLst>
              <a:gd name="adj1" fmla="val -76481"/>
              <a:gd name="adj2" fmla="val 1760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생성자는</a:t>
            </a:r>
            <a:r>
              <a:rPr lang="ko-KR" altLang="en-US" sz="1000" dirty="0" smtClean="0">
                <a:solidFill>
                  <a:schemeClr val="tx1"/>
                </a:solidFill>
              </a:rPr>
              <a:t> 리턴 타입 없음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45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생성자</a:t>
            </a:r>
            <a:r>
              <a:rPr lang="ko-KR" altLang="en-US" dirty="0" smtClean="0"/>
              <a:t> 선언 및 호출 연습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981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2688" y="1050778"/>
            <a:ext cx="81063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title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과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author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필드를 가진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Book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클래스를 선언하고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/>
            </a:r>
            <a:br>
              <a:rPr lang="en-US" altLang="ko-KR" dirty="0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필드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값을 매개변수로 받아 초기화하는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2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개의 </a:t>
            </a:r>
            <a:r>
              <a:rPr lang="ko-KR" altLang="en-US" dirty="0" err="1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생성자를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작성하라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8838" y="1870827"/>
            <a:ext cx="8106324" cy="4185761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public class Book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String </a:t>
            </a:r>
            <a:r>
              <a:rPr lang="en-US" altLang="ko-KR" sz="1400" b="1" dirty="0"/>
              <a:t>title;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String </a:t>
            </a:r>
            <a:r>
              <a:rPr lang="en-US" altLang="ko-KR" sz="1400" b="1" dirty="0"/>
              <a:t>author</a:t>
            </a:r>
            <a:r>
              <a:rPr lang="en-US" altLang="ko-KR" sz="1400" b="1" dirty="0" smtClean="0"/>
              <a:t>;</a:t>
            </a:r>
          </a:p>
          <a:p>
            <a:pPr defTabSz="180000"/>
            <a:endParaRPr lang="en-US" altLang="ko-KR" sz="1400" b="1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public </a:t>
            </a:r>
            <a:r>
              <a:rPr lang="en-US" altLang="ko-KR" sz="1400" b="1" dirty="0"/>
              <a:t>Book(String </a:t>
            </a:r>
            <a:r>
              <a:rPr lang="en-US" altLang="ko-KR" sz="1400" b="1" dirty="0" smtClean="0"/>
              <a:t>t) </a:t>
            </a:r>
            <a:r>
              <a:rPr lang="en-US" altLang="ko-KR" sz="1400" dirty="0"/>
              <a:t>{ // </a:t>
            </a:r>
            <a:r>
              <a:rPr lang="ko-KR" altLang="en-US" sz="1400" dirty="0" err="1"/>
              <a:t>생성자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title </a:t>
            </a:r>
            <a:r>
              <a:rPr lang="en-US" altLang="ko-KR" sz="1400" dirty="0"/>
              <a:t>= </a:t>
            </a:r>
            <a:r>
              <a:rPr lang="en-US" altLang="ko-KR" sz="1400" dirty="0" smtClean="0"/>
              <a:t>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author </a:t>
            </a:r>
            <a:r>
              <a:rPr lang="en-US" altLang="ko-KR" sz="1400" dirty="0"/>
              <a:t>= "</a:t>
            </a:r>
            <a:r>
              <a:rPr lang="ko-KR" altLang="en-US" sz="1400" dirty="0"/>
              <a:t>작자미상</a:t>
            </a:r>
            <a:r>
              <a:rPr lang="en-US" altLang="ko-KR" sz="1400" dirty="0"/>
              <a:t>";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public </a:t>
            </a:r>
            <a:r>
              <a:rPr lang="en-US" altLang="ko-KR" sz="1400" b="1" dirty="0"/>
              <a:t>Book(String </a:t>
            </a:r>
            <a:r>
              <a:rPr lang="en-US" altLang="ko-KR" sz="1400" b="1" dirty="0" smtClean="0"/>
              <a:t>t, </a:t>
            </a:r>
            <a:r>
              <a:rPr lang="en-US" altLang="ko-KR" sz="1400" b="1" dirty="0"/>
              <a:t>String a</a:t>
            </a:r>
            <a:r>
              <a:rPr lang="en-US" altLang="ko-KR" sz="1400" b="1" dirty="0" smtClean="0"/>
              <a:t>) </a:t>
            </a:r>
            <a:r>
              <a:rPr lang="en-US" altLang="ko-KR" sz="1400" dirty="0"/>
              <a:t>{ // </a:t>
            </a:r>
            <a:r>
              <a:rPr lang="ko-KR" altLang="en-US" sz="1400" dirty="0" err="1"/>
              <a:t>생성자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title </a:t>
            </a:r>
            <a:r>
              <a:rPr lang="en-US" altLang="ko-KR" sz="1400" dirty="0"/>
              <a:t>= </a:t>
            </a:r>
            <a:r>
              <a:rPr lang="en-US" altLang="ko-KR" sz="1400" dirty="0" smtClean="0"/>
              <a:t>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author </a:t>
            </a:r>
            <a:r>
              <a:rPr lang="en-US" altLang="ko-KR" sz="1400" dirty="0"/>
              <a:t>= </a:t>
            </a:r>
            <a:r>
              <a:rPr lang="en-US" altLang="ko-KR" sz="1400" dirty="0" smtClean="0"/>
              <a:t>a;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 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Book </a:t>
            </a:r>
            <a:r>
              <a:rPr lang="en-US" altLang="ko-KR" sz="1400" dirty="0" err="1"/>
              <a:t>javaBook</a:t>
            </a:r>
            <a:r>
              <a:rPr lang="en-US" altLang="ko-KR" sz="1400" dirty="0"/>
              <a:t> = </a:t>
            </a:r>
            <a:r>
              <a:rPr lang="en-US" altLang="ko-KR" sz="1400" b="1" dirty="0"/>
              <a:t>new Book("Java", "</a:t>
            </a:r>
            <a:r>
              <a:rPr lang="ko-KR" altLang="en-US" sz="1400" b="1" dirty="0"/>
              <a:t>황기태</a:t>
            </a:r>
            <a:r>
              <a:rPr lang="en-US" altLang="ko-KR" sz="1400" b="1" dirty="0"/>
              <a:t>");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	// </a:t>
            </a:r>
            <a:r>
              <a:rPr lang="ko-KR" altLang="en-US" sz="1400" dirty="0" err="1"/>
              <a:t>생성자</a:t>
            </a:r>
            <a:r>
              <a:rPr lang="ko-KR" altLang="en-US" sz="1400" dirty="0"/>
              <a:t> </a:t>
            </a:r>
            <a:r>
              <a:rPr lang="en-US" altLang="ko-KR" sz="1400" dirty="0"/>
              <a:t>Book(String </a:t>
            </a:r>
            <a:r>
              <a:rPr lang="en-US" altLang="ko-KR" sz="1400" dirty="0" smtClean="0"/>
              <a:t>t, String a) </a:t>
            </a:r>
            <a:r>
              <a:rPr lang="ko-KR" altLang="en-US" sz="1400" dirty="0"/>
              <a:t>호출</a:t>
            </a:r>
          </a:p>
          <a:p>
            <a:pPr defTabSz="180000"/>
            <a:r>
              <a:rPr lang="en-US" altLang="ko-KR" sz="1400" dirty="0" smtClean="0"/>
              <a:t>		Book </a:t>
            </a:r>
            <a:r>
              <a:rPr lang="en-US" altLang="ko-KR" sz="1400" dirty="0"/>
              <a:t>bible = </a:t>
            </a:r>
            <a:r>
              <a:rPr lang="en-US" altLang="ko-KR" sz="1400" b="1" dirty="0"/>
              <a:t>new Book("Bible");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							// </a:t>
            </a:r>
            <a:r>
              <a:rPr lang="ko-KR" altLang="en-US" sz="1400" dirty="0" err="1"/>
              <a:t>생성자</a:t>
            </a:r>
            <a:r>
              <a:rPr lang="ko-KR" altLang="en-US" sz="1400" dirty="0"/>
              <a:t> </a:t>
            </a:r>
            <a:r>
              <a:rPr lang="en-US" altLang="ko-KR" sz="1400" dirty="0"/>
              <a:t>Book(String </a:t>
            </a:r>
            <a:r>
              <a:rPr lang="en-US" altLang="ko-KR" sz="1400" dirty="0" smtClean="0"/>
              <a:t>t) </a:t>
            </a:r>
            <a:r>
              <a:rPr lang="ko-KR" altLang="en-US" sz="1400" dirty="0"/>
              <a:t>호출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25608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Song</a:t>
            </a:r>
            <a:r>
              <a:rPr lang="ko-KR" altLang="en-US" dirty="0" smtClean="0"/>
              <a:t>클래스는 노래 제목 </a:t>
            </a:r>
            <a:r>
              <a:rPr lang="en-US" altLang="ko-KR" dirty="0" smtClean="0"/>
              <a:t>title</a:t>
            </a:r>
            <a:r>
              <a:rPr lang="ko-KR" altLang="en-US" dirty="0" smtClean="0"/>
              <a:t>필드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생성자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getTitle</a:t>
            </a:r>
            <a:r>
              <a:rPr lang="en-US" altLang="ko-KR" dirty="0" smtClean="0"/>
              <a:t>()</a:t>
            </a:r>
            <a:r>
              <a:rPr lang="ko-KR" altLang="en-US" dirty="0" smtClean="0"/>
              <a:t>메서드로 구성하고 이를 출력하는 프로그램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클래스와 객체 사용 예 </a:t>
            </a:r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072" t="11454" r="49928" b="44341"/>
          <a:stretch/>
        </p:blipFill>
        <p:spPr>
          <a:xfrm>
            <a:off x="2152045" y="1957643"/>
            <a:ext cx="6740435" cy="45215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322287" y="2548826"/>
            <a:ext cx="1441200" cy="9666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Title</a:t>
            </a:r>
          </a:p>
          <a:p>
            <a:r>
              <a:rPr lang="en-US" altLang="ko-KR" dirty="0" err="1" smtClean="0"/>
              <a:t>getTitle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8159" y="1901459"/>
            <a:ext cx="18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&lt;Song 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388549" y="5643155"/>
            <a:ext cx="3232938" cy="692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&gt;&gt; </a:t>
            </a:r>
            <a:r>
              <a:rPr lang="ko-KR" altLang="en-US" dirty="0" smtClean="0"/>
              <a:t>내 노래는 </a:t>
            </a:r>
            <a:r>
              <a:rPr lang="en-US" altLang="ko-KR" dirty="0" smtClean="0"/>
              <a:t>Let it go</a:t>
            </a:r>
          </a:p>
          <a:p>
            <a:r>
              <a:rPr lang="en-US" altLang="ko-KR" dirty="0" smtClean="0"/>
              <a:t>&gt;&gt; </a:t>
            </a:r>
            <a:r>
              <a:rPr lang="ko-KR" altLang="en-US" dirty="0" smtClean="0"/>
              <a:t>너 노래는 </a:t>
            </a:r>
            <a:r>
              <a:rPr lang="ko-KR" altLang="en-US" dirty="0" err="1" smtClean="0"/>
              <a:t>강남스타일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4446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43283" y="976828"/>
            <a:ext cx="8640000" cy="532859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this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this()</a:t>
            </a:r>
          </a:p>
          <a:p>
            <a:pPr lvl="1"/>
            <a:r>
              <a:rPr lang="ko-KR" altLang="en-US" dirty="0"/>
              <a:t>객체 자신에 대한 </a:t>
            </a:r>
            <a:r>
              <a:rPr lang="ko-KR" altLang="en-US" dirty="0" err="1"/>
              <a:t>레퍼런스</a:t>
            </a:r>
            <a:endParaRPr lang="en-US" altLang="ko-KR" dirty="0"/>
          </a:p>
          <a:p>
            <a:pPr lvl="2"/>
            <a:r>
              <a:rPr lang="ko-KR" altLang="en-US" dirty="0"/>
              <a:t>컴파일러에 의해 자동 관리</a:t>
            </a:r>
            <a:r>
              <a:rPr lang="en-US" altLang="ko-KR" dirty="0"/>
              <a:t>, </a:t>
            </a:r>
            <a:r>
              <a:rPr lang="ko-KR" altLang="en-US" dirty="0"/>
              <a:t>개발자는 사용하기만 하면 됨</a:t>
            </a:r>
            <a:endParaRPr lang="en-US" altLang="ko-KR" dirty="0"/>
          </a:p>
          <a:p>
            <a:pPr lvl="2"/>
            <a:r>
              <a:rPr lang="en-US" altLang="ko-KR" b="1" dirty="0">
                <a:solidFill>
                  <a:srgbClr val="FF0000"/>
                </a:solidFill>
              </a:rPr>
              <a:t>this.</a:t>
            </a:r>
            <a:r>
              <a:rPr lang="ko-KR" altLang="en-US" b="1" dirty="0">
                <a:solidFill>
                  <a:srgbClr val="FF0000"/>
                </a:solidFill>
              </a:rPr>
              <a:t>멤버 </a:t>
            </a:r>
            <a:r>
              <a:rPr lang="ko-KR" altLang="en-US" dirty="0"/>
              <a:t>형태로 멤버를 접근할 때 사용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주의 사항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this</a:t>
            </a:r>
            <a:r>
              <a:rPr lang="ko-KR" altLang="en-US"/>
              <a:t>와 </a:t>
            </a:r>
            <a:r>
              <a:rPr lang="en-US" altLang="ko-KR"/>
              <a:t>this</a:t>
            </a:r>
            <a:r>
              <a:rPr lang="en-US" altLang="ko-KR" smtClean="0"/>
              <a:t>()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04 </a:t>
            </a:r>
            <a:r>
              <a:rPr lang="ko-KR" altLang="en-US" dirty="0" err="1"/>
              <a:t>생성자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73" y="5515655"/>
            <a:ext cx="4093694" cy="103257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755576" y="2612518"/>
            <a:ext cx="7416824" cy="2985433"/>
            <a:chOff x="755576" y="2981851"/>
            <a:chExt cx="7416824" cy="2985433"/>
          </a:xfrm>
        </p:grpSpPr>
        <p:sp>
          <p:nvSpPr>
            <p:cNvPr id="11" name="직사각형 10"/>
            <p:cNvSpPr/>
            <p:nvPr/>
          </p:nvSpPr>
          <p:spPr>
            <a:xfrm>
              <a:off x="4788024" y="2981851"/>
              <a:ext cx="3384376" cy="2677656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b="1" dirty="0"/>
                <a:t>public class Circle </a:t>
              </a:r>
              <a:r>
                <a:rPr lang="en-US" altLang="ko-KR" sz="1400" dirty="0"/>
                <a:t>{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dirty="0" err="1"/>
                <a:t>int</a:t>
              </a:r>
              <a:r>
                <a:rPr lang="en-US" altLang="ko-KR" sz="1400" dirty="0"/>
                <a:t> </a:t>
              </a:r>
              <a:r>
                <a:rPr lang="en-US" altLang="ko-KR" sz="1400" dirty="0">
                  <a:solidFill>
                    <a:srgbClr val="0070C0"/>
                  </a:solidFill>
                </a:rPr>
                <a:t>radius</a:t>
              </a:r>
              <a:r>
                <a:rPr lang="en-US" altLang="ko-KR" sz="1400" dirty="0" smtClean="0"/>
                <a:t>;</a:t>
              </a:r>
            </a:p>
            <a:p>
              <a:pPr defTabSz="180000"/>
              <a:endParaRPr lang="en-US" altLang="ko-KR" sz="1400" dirty="0"/>
            </a:p>
            <a:p>
              <a:pPr defTabSz="180000"/>
              <a:r>
                <a:rPr lang="en-US" altLang="ko-KR" sz="1400" dirty="0"/>
                <a:t>	public Circle() { </a:t>
              </a:r>
              <a:r>
                <a:rPr lang="en-US" altLang="ko-KR" sz="1400" b="1" dirty="0" err="1" smtClean="0"/>
                <a:t>this.</a:t>
              </a:r>
              <a:r>
                <a:rPr lang="en-US" altLang="ko-KR" sz="1400" dirty="0" err="1" smtClean="0">
                  <a:solidFill>
                    <a:srgbClr val="0070C0"/>
                  </a:solidFill>
                </a:rPr>
                <a:t>radius</a:t>
              </a:r>
              <a:r>
                <a:rPr lang="en-US" altLang="ko-KR" sz="1400" dirty="0" smtClean="0"/>
                <a:t> </a:t>
              </a:r>
              <a:r>
                <a:rPr lang="en-US" altLang="ko-KR" sz="1400" dirty="0"/>
                <a:t>= 1; }</a:t>
              </a:r>
            </a:p>
            <a:p>
              <a:pPr defTabSz="180000"/>
              <a:r>
                <a:rPr lang="en-US" altLang="ko-KR" sz="1400" dirty="0"/>
                <a:t>	public Circle(</a:t>
              </a:r>
              <a:r>
                <a:rPr lang="en-US" altLang="ko-KR" sz="1400" dirty="0" err="1"/>
                <a:t>int</a:t>
              </a:r>
              <a:r>
                <a:rPr lang="en-US" altLang="ko-KR" sz="1400" dirty="0"/>
                <a:t> </a:t>
              </a:r>
              <a:r>
                <a:rPr lang="en-US" altLang="ko-KR" sz="1400" dirty="0" smtClean="0">
                  <a:solidFill>
                    <a:schemeClr val="accent2">
                      <a:lumMod val="75000"/>
                    </a:schemeClr>
                  </a:solidFill>
                </a:rPr>
                <a:t>radius</a:t>
              </a:r>
              <a:r>
                <a:rPr lang="en-US" altLang="ko-KR" sz="1400" dirty="0" smtClean="0"/>
                <a:t>) {</a:t>
              </a:r>
            </a:p>
            <a:p>
              <a:pPr defTabSz="180000"/>
              <a:r>
                <a:rPr lang="en-US" altLang="ko-KR" sz="1400" b="1" dirty="0"/>
                <a:t>	</a:t>
              </a:r>
              <a:r>
                <a:rPr lang="en-US" altLang="ko-KR" sz="1400" b="1" dirty="0" smtClean="0"/>
                <a:t>	</a:t>
              </a:r>
              <a:r>
                <a:rPr lang="en-US" altLang="ko-KR" sz="1400" b="1" dirty="0" err="1" smtClean="0"/>
                <a:t>this.</a:t>
              </a:r>
              <a:r>
                <a:rPr lang="en-US" altLang="ko-KR" sz="1400" dirty="0" err="1" smtClean="0">
                  <a:solidFill>
                    <a:srgbClr val="0070C0"/>
                  </a:solidFill>
                </a:rPr>
                <a:t>radius</a:t>
              </a:r>
              <a:r>
                <a:rPr lang="en-US" altLang="ko-KR" sz="1400" dirty="0" smtClean="0"/>
                <a:t> </a:t>
              </a:r>
              <a:r>
                <a:rPr lang="en-US" altLang="ko-KR" sz="1400" dirty="0"/>
                <a:t>= </a:t>
              </a:r>
              <a:r>
                <a:rPr lang="en-US" altLang="ko-KR" sz="1400" dirty="0" smtClean="0">
                  <a:solidFill>
                    <a:schemeClr val="accent2">
                      <a:lumMod val="75000"/>
                    </a:schemeClr>
                  </a:solidFill>
                </a:rPr>
                <a:t>radius</a:t>
              </a:r>
              <a:r>
                <a:rPr lang="en-US" altLang="ko-KR" sz="1400" dirty="0" smtClean="0"/>
                <a:t>;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dirty="0" smtClean="0"/>
                <a:t>}</a:t>
              </a:r>
              <a:endParaRPr lang="en-US" altLang="ko-KR" sz="1400" dirty="0"/>
            </a:p>
            <a:p>
              <a:pPr defTabSz="180000"/>
              <a:r>
                <a:rPr lang="en-US" altLang="ko-KR" sz="1400" dirty="0"/>
                <a:t>	double </a:t>
              </a:r>
              <a:r>
                <a:rPr lang="en-US" altLang="ko-KR" sz="1400" dirty="0" err="1"/>
                <a:t>getArea</a:t>
              </a:r>
              <a:r>
                <a:rPr lang="en-US" altLang="ko-KR" sz="1400" dirty="0"/>
                <a:t>() { </a:t>
              </a:r>
              <a:endParaRPr lang="en-US" altLang="ko-KR" sz="1400" dirty="0" smtClean="0"/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dirty="0" smtClean="0"/>
                <a:t>	return 3.14*</a:t>
              </a:r>
              <a:r>
                <a:rPr lang="en-US" altLang="ko-KR" sz="1400" b="1" dirty="0" err="1" smtClean="0"/>
                <a:t>this.</a:t>
              </a:r>
              <a:r>
                <a:rPr lang="en-US" altLang="ko-KR" sz="1400" dirty="0" err="1" smtClean="0">
                  <a:solidFill>
                    <a:srgbClr val="0070C0"/>
                  </a:solidFill>
                </a:rPr>
                <a:t>radius</a:t>
              </a:r>
              <a:r>
                <a:rPr lang="en-US" altLang="ko-KR" sz="1400" dirty="0" smtClean="0"/>
                <a:t>*</a:t>
              </a:r>
              <a:r>
                <a:rPr lang="en-US" altLang="ko-KR" sz="1400" b="1" dirty="0" err="1" smtClean="0"/>
                <a:t>this.</a:t>
              </a:r>
              <a:r>
                <a:rPr lang="en-US" altLang="ko-KR" sz="1400" dirty="0" err="1" smtClean="0">
                  <a:solidFill>
                    <a:srgbClr val="0070C0"/>
                  </a:solidFill>
                </a:rPr>
                <a:t>radius</a:t>
              </a:r>
              <a:r>
                <a:rPr lang="en-US" altLang="ko-KR" sz="1400" dirty="0" smtClean="0"/>
                <a:t>;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dirty="0" smtClean="0"/>
                <a:t> </a:t>
              </a:r>
              <a:r>
                <a:rPr lang="en-US" altLang="ko-KR" sz="1400" dirty="0"/>
                <a:t>}</a:t>
              </a:r>
            </a:p>
            <a:p>
              <a:pPr defTabSz="180000"/>
              <a:r>
                <a:rPr lang="en-US" altLang="ko-KR" sz="1400" dirty="0"/>
                <a:t>	...</a:t>
              </a:r>
            </a:p>
            <a:p>
              <a:pPr defTabSz="180000"/>
              <a:r>
                <a:rPr lang="en-US" altLang="ko-KR" sz="1400" dirty="0"/>
                <a:t>}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55576" y="2981851"/>
              <a:ext cx="3168352" cy="2246769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b="1" dirty="0" smtClean="0"/>
                <a:t>public </a:t>
              </a:r>
              <a:r>
                <a:rPr lang="en-US" altLang="ko-KR" sz="1400" b="1" dirty="0"/>
                <a:t>class Circle </a:t>
              </a:r>
              <a:r>
                <a:rPr lang="en-US" altLang="ko-KR" sz="1400" dirty="0"/>
                <a:t>{</a:t>
              </a:r>
            </a:p>
            <a:p>
              <a:pPr defTabSz="180000"/>
              <a:r>
                <a:rPr lang="en-US" altLang="ko-KR" sz="1400" dirty="0" smtClean="0"/>
                <a:t>	</a:t>
              </a:r>
              <a:r>
                <a:rPr lang="en-US" altLang="ko-KR" sz="1400" dirty="0" err="1" smtClean="0"/>
                <a:t>int</a:t>
              </a:r>
              <a:r>
                <a:rPr lang="en-US" altLang="ko-KR" sz="1400" dirty="0" smtClean="0"/>
                <a:t> </a:t>
              </a:r>
              <a:r>
                <a:rPr lang="en-US" altLang="ko-KR" sz="1400" dirty="0"/>
                <a:t>radius</a:t>
              </a:r>
              <a:r>
                <a:rPr lang="en-US" altLang="ko-KR" sz="1400" dirty="0" smtClean="0"/>
                <a:t>;</a:t>
              </a:r>
            </a:p>
            <a:p>
              <a:pPr defTabSz="180000"/>
              <a:endParaRPr lang="en-US" altLang="ko-KR" sz="1400" dirty="0" smtClean="0"/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dirty="0" smtClean="0"/>
                <a:t>public Circle() { radius = 1; }</a:t>
              </a:r>
            </a:p>
            <a:p>
              <a:pPr defTabSz="180000"/>
              <a:r>
                <a:rPr lang="en-US" altLang="ko-KR" sz="1400" dirty="0"/>
                <a:t>	public </a:t>
              </a:r>
              <a:r>
                <a:rPr lang="en-US" altLang="ko-KR" sz="1400" dirty="0" smtClean="0"/>
                <a:t>Circle(</a:t>
              </a:r>
              <a:r>
                <a:rPr lang="en-US" altLang="ko-KR" sz="1400" dirty="0" err="1" smtClean="0"/>
                <a:t>int</a:t>
              </a:r>
              <a:r>
                <a:rPr lang="en-US" altLang="ko-KR" sz="1400" dirty="0" smtClean="0"/>
                <a:t> </a:t>
              </a:r>
              <a:r>
                <a:rPr lang="en-US" altLang="ko-KR" sz="1400" dirty="0"/>
                <a:t>r) { radius = r; }</a:t>
              </a:r>
            </a:p>
            <a:p>
              <a:pPr defTabSz="180000"/>
              <a:r>
                <a:rPr lang="en-US" altLang="ko-KR" sz="1400" dirty="0" smtClean="0"/>
                <a:t>	double </a:t>
              </a:r>
              <a:r>
                <a:rPr lang="en-US" altLang="ko-KR" sz="1400" dirty="0" err="1"/>
                <a:t>getArea</a:t>
              </a:r>
              <a:r>
                <a:rPr lang="en-US" altLang="ko-KR" sz="1400" dirty="0"/>
                <a:t>() </a:t>
              </a:r>
              <a:r>
                <a:rPr lang="en-US" altLang="ko-KR" sz="1400" dirty="0" smtClean="0"/>
                <a:t>{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dirty="0" smtClean="0"/>
                <a:t>	return </a:t>
              </a:r>
              <a:r>
                <a:rPr lang="en-US" altLang="ko-KR" sz="1400" dirty="0"/>
                <a:t>3.14*radius*radius</a:t>
              </a:r>
              <a:r>
                <a:rPr lang="en-US" altLang="ko-KR" sz="1400" dirty="0" smtClean="0"/>
                <a:t>;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dirty="0" smtClean="0"/>
                <a:t>}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dirty="0" smtClean="0"/>
                <a:t>...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}</a:t>
              </a:r>
              <a:endParaRPr lang="en-US" altLang="ko-KR" sz="1400" dirty="0"/>
            </a:p>
          </p:txBody>
        </p:sp>
        <p:sp>
          <p:nvSpPr>
            <p:cNvPr id="13" name="등호 12"/>
            <p:cNvSpPr/>
            <p:nvPr/>
          </p:nvSpPr>
          <p:spPr>
            <a:xfrm>
              <a:off x="4139952" y="3766491"/>
              <a:ext cx="360040" cy="360040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64088" y="5659507"/>
              <a:ext cx="24577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this</a:t>
              </a:r>
              <a:r>
                <a:rPr lang="ko-KR" altLang="en-US" sz="1400" dirty="0" smtClean="0"/>
                <a:t>를 사용하여 수정한 경우</a:t>
              </a:r>
              <a:endParaRPr lang="ko-KR" altLang="en-US" sz="1400" dirty="0"/>
            </a:p>
          </p:txBody>
        </p:sp>
        <p:sp>
          <p:nvSpPr>
            <p:cNvPr id="15" name="자유형 14"/>
            <p:cNvSpPr/>
            <p:nvPr/>
          </p:nvSpPr>
          <p:spPr>
            <a:xfrm>
              <a:off x="4715884" y="3435658"/>
              <a:ext cx="1003309" cy="941941"/>
            </a:xfrm>
            <a:custGeom>
              <a:avLst/>
              <a:gdLst>
                <a:gd name="connsiteX0" fmla="*/ 1003309 w 1003309"/>
                <a:gd name="connsiteY0" fmla="*/ 834501 h 941941"/>
                <a:gd name="connsiteX1" fmla="*/ 736979 w 1003309"/>
                <a:gd name="connsiteY1" fmla="*/ 941033 h 941941"/>
                <a:gd name="connsiteX2" fmla="*/ 133297 w 1003309"/>
                <a:gd name="connsiteY2" fmla="*/ 781235 h 941941"/>
                <a:gd name="connsiteX3" fmla="*/ 35643 w 1003309"/>
                <a:gd name="connsiteY3" fmla="*/ 266330 h 941941"/>
                <a:gd name="connsiteX4" fmla="*/ 603814 w 1003309"/>
                <a:gd name="connsiteY4" fmla="*/ 0 h 94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309" h="941941">
                  <a:moveTo>
                    <a:pt x="1003309" y="834501"/>
                  </a:moveTo>
                  <a:cubicBezTo>
                    <a:pt x="942645" y="892206"/>
                    <a:pt x="881981" y="949911"/>
                    <a:pt x="736979" y="941033"/>
                  </a:cubicBezTo>
                  <a:cubicBezTo>
                    <a:pt x="591977" y="932155"/>
                    <a:pt x="250186" y="893686"/>
                    <a:pt x="133297" y="781235"/>
                  </a:cubicBezTo>
                  <a:cubicBezTo>
                    <a:pt x="16408" y="668784"/>
                    <a:pt x="-42777" y="396536"/>
                    <a:pt x="35643" y="266330"/>
                  </a:cubicBezTo>
                  <a:cubicBezTo>
                    <a:pt x="114062" y="136124"/>
                    <a:pt x="358938" y="68062"/>
                    <a:pt x="603814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6740125" y="4074850"/>
              <a:ext cx="363704" cy="298664"/>
            </a:xfrm>
            <a:custGeom>
              <a:avLst/>
              <a:gdLst>
                <a:gd name="connsiteX0" fmla="*/ 0 w 363704"/>
                <a:gd name="connsiteY0" fmla="*/ 221942 h 298664"/>
                <a:gd name="connsiteX1" fmla="*/ 284085 w 363704"/>
                <a:gd name="connsiteY1" fmla="*/ 292964 h 298664"/>
                <a:gd name="connsiteX2" fmla="*/ 355107 w 363704"/>
                <a:gd name="connsiteY2" fmla="*/ 88777 h 298664"/>
                <a:gd name="connsiteX3" fmla="*/ 124287 w 363704"/>
                <a:gd name="connsiteY3" fmla="*/ 0 h 29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704" h="298664">
                  <a:moveTo>
                    <a:pt x="0" y="221942"/>
                  </a:moveTo>
                  <a:cubicBezTo>
                    <a:pt x="112450" y="268550"/>
                    <a:pt x="224901" y="315158"/>
                    <a:pt x="284085" y="292964"/>
                  </a:cubicBezTo>
                  <a:cubicBezTo>
                    <a:pt x="343270" y="270770"/>
                    <a:pt x="381740" y="137604"/>
                    <a:pt x="355107" y="88777"/>
                  </a:cubicBezTo>
                  <a:cubicBezTo>
                    <a:pt x="328474" y="39950"/>
                    <a:pt x="226380" y="19975"/>
                    <a:pt x="124287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85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 속에서의 </a:t>
            </a:r>
            <a:r>
              <a:rPr lang="en-US" altLang="ko-KR" dirty="0" smtClean="0"/>
              <a:t>this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48531"/>
            <a:ext cx="8549692" cy="4582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920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this()</a:t>
            </a:r>
            <a:r>
              <a:rPr lang="ko-KR" altLang="en-US" dirty="0" smtClean="0"/>
              <a:t>로 다른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호출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981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01831" y="967008"/>
            <a:ext cx="7825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작성한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Book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클래스의 </a:t>
            </a:r>
            <a:r>
              <a:rPr lang="ko-KR" altLang="en-US" dirty="0" err="1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생성자를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this()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를 이용하여 수정하라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35696" y="1736801"/>
            <a:ext cx="4968552" cy="4708981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class Book {</a:t>
            </a:r>
          </a:p>
          <a:p>
            <a:pPr defTabSz="180000"/>
            <a:r>
              <a:rPr lang="en-US" altLang="ko-KR" sz="1200" dirty="0" smtClean="0"/>
              <a:t>	String </a:t>
            </a:r>
            <a:r>
              <a:rPr lang="en-US" altLang="ko-KR" sz="1200" dirty="0"/>
              <a:t>title;</a:t>
            </a:r>
          </a:p>
          <a:p>
            <a:pPr defTabSz="180000"/>
            <a:r>
              <a:rPr lang="en-US" altLang="ko-KR" sz="1200" dirty="0" smtClean="0"/>
              <a:t>	String </a:t>
            </a:r>
            <a:r>
              <a:rPr lang="en-US" altLang="ko-KR" sz="1200" dirty="0"/>
              <a:t>author;</a:t>
            </a:r>
          </a:p>
          <a:p>
            <a:pPr defTabSz="180000"/>
            <a:r>
              <a:rPr lang="en-US" altLang="ko-KR" sz="1200" dirty="0" smtClean="0"/>
              <a:t>	void </a:t>
            </a:r>
            <a:r>
              <a:rPr lang="en-US" altLang="ko-KR" sz="1200" dirty="0"/>
              <a:t>show() { 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(title + " " + author); </a:t>
            </a:r>
            <a:r>
              <a:rPr lang="en-US" altLang="ko-KR" sz="1200" dirty="0" smtClean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Book()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this</a:t>
            </a:r>
            <a:r>
              <a:rPr lang="en-US" altLang="ko-KR" sz="1200" b="1" dirty="0"/>
              <a:t>("", "");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호출됨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/>
              <a:t>Book(String title)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this(title</a:t>
            </a:r>
            <a:r>
              <a:rPr lang="en-US" altLang="ko-KR" sz="1200" b="1" dirty="0"/>
              <a:t>, "</a:t>
            </a:r>
            <a:r>
              <a:rPr lang="ko-KR" altLang="en-US" sz="1200" b="1" dirty="0"/>
              <a:t>작자미상</a:t>
            </a:r>
            <a:r>
              <a:rPr lang="en-US" altLang="ko-KR" sz="1200" b="1" dirty="0"/>
              <a:t>");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/>
              <a:t>Book(String title, String author)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this.title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title</a:t>
            </a:r>
            <a:r>
              <a:rPr lang="en-US" altLang="ko-KR" sz="1200" dirty="0" smtClean="0"/>
              <a:t>; </a:t>
            </a:r>
            <a:r>
              <a:rPr lang="en-US" altLang="ko-KR" sz="1200" dirty="0" err="1" smtClean="0"/>
              <a:t>this.author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author;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Book </a:t>
            </a:r>
            <a:r>
              <a:rPr lang="en-US" altLang="ko-KR" sz="1200" dirty="0" err="1"/>
              <a:t>javaBook</a:t>
            </a:r>
            <a:r>
              <a:rPr lang="en-US" altLang="ko-KR" sz="1200" dirty="0"/>
              <a:t> = new Book("Java", "</a:t>
            </a:r>
            <a:r>
              <a:rPr lang="ko-KR" altLang="en-US" sz="1200" dirty="0"/>
              <a:t>황기태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Book </a:t>
            </a:r>
            <a:r>
              <a:rPr lang="en-US" altLang="ko-KR" sz="1200" dirty="0"/>
              <a:t>bible = </a:t>
            </a:r>
            <a:r>
              <a:rPr lang="en-US" altLang="ko-KR" sz="1200" b="1" dirty="0"/>
              <a:t>new Book("Bible");</a:t>
            </a:r>
          </a:p>
          <a:p>
            <a:pPr defTabSz="180000"/>
            <a:r>
              <a:rPr lang="en-US" altLang="ko-KR" sz="1200" dirty="0" smtClean="0"/>
              <a:t>		Book </a:t>
            </a:r>
            <a:r>
              <a:rPr lang="en-US" altLang="ko-KR" sz="1200" dirty="0" err="1"/>
              <a:t>emptyBook</a:t>
            </a:r>
            <a:r>
              <a:rPr lang="en-US" altLang="ko-KR" sz="1200" dirty="0"/>
              <a:t> = new Book</a:t>
            </a:r>
            <a:r>
              <a:rPr lang="en-US" altLang="ko-KR" sz="1200" dirty="0" smtClean="0"/>
              <a:t>();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bible.show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6948264" y="5991671"/>
            <a:ext cx="1277888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생성자</a:t>
            </a:r>
            <a:r>
              <a:rPr lang="ko-KR" altLang="en-US" sz="1200" dirty="0"/>
              <a:t> 호출됨</a:t>
            </a:r>
          </a:p>
          <a:p>
            <a:r>
              <a:rPr lang="en-US" altLang="ko-KR" sz="1200" dirty="0"/>
              <a:t>Bible </a:t>
            </a:r>
            <a:r>
              <a:rPr lang="ko-KR" altLang="en-US" sz="1200" dirty="0"/>
              <a:t>작자미상</a:t>
            </a:r>
          </a:p>
        </p:txBody>
      </p:sp>
      <p:sp>
        <p:nvSpPr>
          <p:cNvPr id="11" name="자유형 10"/>
          <p:cNvSpPr/>
          <p:nvPr/>
        </p:nvSpPr>
        <p:spPr>
          <a:xfrm>
            <a:off x="3877573" y="3742304"/>
            <a:ext cx="2621583" cy="1633258"/>
          </a:xfrm>
          <a:custGeom>
            <a:avLst/>
            <a:gdLst>
              <a:gd name="connsiteX0" fmla="*/ 790112 w 2621583"/>
              <a:gd name="connsiteY0" fmla="*/ 1624614 h 1633258"/>
              <a:gd name="connsiteX1" fmla="*/ 1766656 w 2621583"/>
              <a:gd name="connsiteY1" fmla="*/ 1571348 h 1633258"/>
              <a:gd name="connsiteX2" fmla="*/ 2494625 w 2621583"/>
              <a:gd name="connsiteY2" fmla="*/ 1162975 h 1633258"/>
              <a:gd name="connsiteX3" fmla="*/ 2361460 w 2621583"/>
              <a:gd name="connsiteY3" fmla="*/ 443884 h 1633258"/>
              <a:gd name="connsiteX4" fmla="*/ 0 w 2621583"/>
              <a:gd name="connsiteY4" fmla="*/ 0 h 1633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1583" h="1633258">
                <a:moveTo>
                  <a:pt x="790112" y="1624614"/>
                </a:moveTo>
                <a:cubicBezTo>
                  <a:pt x="1136341" y="1636451"/>
                  <a:pt x="1482571" y="1648288"/>
                  <a:pt x="1766656" y="1571348"/>
                </a:cubicBezTo>
                <a:cubicBezTo>
                  <a:pt x="2050741" y="1494408"/>
                  <a:pt x="2395491" y="1350885"/>
                  <a:pt x="2494625" y="1162975"/>
                </a:cubicBezTo>
                <a:cubicBezTo>
                  <a:pt x="2593759" y="975065"/>
                  <a:pt x="2777231" y="637713"/>
                  <a:pt x="2361460" y="443884"/>
                </a:cubicBezTo>
                <a:cubicBezTo>
                  <a:pt x="1945689" y="250055"/>
                  <a:pt x="972844" y="125027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1825922" y="3910980"/>
            <a:ext cx="2272625" cy="559293"/>
          </a:xfrm>
          <a:custGeom>
            <a:avLst/>
            <a:gdLst>
              <a:gd name="connsiteX0" fmla="*/ 1962874 w 2272625"/>
              <a:gd name="connsiteY0" fmla="*/ 0 h 559293"/>
              <a:gd name="connsiteX1" fmla="*/ 2131550 w 2272625"/>
              <a:gd name="connsiteY1" fmla="*/ 186431 h 559293"/>
              <a:gd name="connsiteX2" fmla="*/ 169585 w 2272625"/>
              <a:gd name="connsiteY2" fmla="*/ 408373 h 559293"/>
              <a:gd name="connsiteX3" fmla="*/ 231728 w 2272625"/>
              <a:gd name="connsiteY3" fmla="*/ 559293 h 559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625" h="559293">
                <a:moveTo>
                  <a:pt x="1962874" y="0"/>
                </a:moveTo>
                <a:cubicBezTo>
                  <a:pt x="2196653" y="59184"/>
                  <a:pt x="2430432" y="118369"/>
                  <a:pt x="2131550" y="186431"/>
                </a:cubicBezTo>
                <a:cubicBezTo>
                  <a:pt x="1832668" y="254493"/>
                  <a:pt x="486222" y="346229"/>
                  <a:pt x="169585" y="408373"/>
                </a:cubicBezTo>
                <a:cubicBezTo>
                  <a:pt x="-147052" y="470517"/>
                  <a:pt x="42338" y="514905"/>
                  <a:pt x="231728" y="559293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251520" y="3861441"/>
            <a:ext cx="1463447" cy="459700"/>
          </a:xfrm>
          <a:prstGeom prst="wedgeRoundRectCallout">
            <a:avLst>
              <a:gd name="adj1" fmla="val 74408"/>
              <a:gd name="adj2" fmla="val 451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50" dirty="0"/>
              <a:t>title = "Bible</a:t>
            </a:r>
            <a:r>
              <a:rPr lang="en-US" altLang="ko-KR" sz="1050" dirty="0" smtClean="0"/>
              <a:t>" </a:t>
            </a:r>
          </a:p>
          <a:p>
            <a:r>
              <a:rPr lang="en-US" altLang="ko-KR" sz="1050" dirty="0" smtClean="0"/>
              <a:t>author </a:t>
            </a:r>
            <a:r>
              <a:rPr lang="en-US" altLang="ko-KR" sz="1050" dirty="0"/>
              <a:t>= "</a:t>
            </a:r>
            <a:r>
              <a:rPr lang="ko-KR" altLang="en-US" sz="1050" dirty="0"/>
              <a:t>작자미상</a:t>
            </a:r>
            <a:r>
              <a:rPr lang="en-US" altLang="ko-KR" sz="1050" dirty="0"/>
              <a:t>"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174931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74" y="2879035"/>
            <a:ext cx="5832648" cy="3199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b="0" dirty="0" smtClean="0"/>
              <a:t>자바의 객체 배열 </a:t>
            </a:r>
            <a:r>
              <a:rPr lang="en-US" altLang="ko-KR" sz="1800" b="0" dirty="0" smtClean="0"/>
              <a:t>: </a:t>
            </a:r>
            <a:r>
              <a:rPr lang="ko-KR" altLang="en-US" sz="1600" b="0" dirty="0" smtClean="0"/>
              <a:t>객체에 대한 레퍼런스 배열임</a:t>
            </a:r>
            <a:endParaRPr lang="en-US" altLang="ko-KR" sz="1600" b="0" dirty="0" smtClean="0"/>
          </a:p>
          <a:p>
            <a:r>
              <a:rPr lang="ko-KR" altLang="en-US" sz="1800" b="0" dirty="0" smtClean="0"/>
              <a:t>자바의 객체 배열 만들기 </a:t>
            </a:r>
            <a:r>
              <a:rPr lang="en-US" altLang="ko-KR" sz="1800" b="0" dirty="0" smtClean="0"/>
              <a:t>3 </a:t>
            </a:r>
            <a:r>
              <a:rPr lang="ko-KR" altLang="en-US" sz="1800" b="0" dirty="0" smtClean="0"/>
              <a:t>단계</a:t>
            </a:r>
            <a:endParaRPr lang="en-US" altLang="ko-KR" sz="1800" b="0" dirty="0" smtClean="0"/>
          </a:p>
          <a:p>
            <a:pPr marL="365760" lvl="1" indent="0">
              <a:buNone/>
            </a:pPr>
            <a:r>
              <a:rPr lang="ko-KR" altLang="en-US" sz="1600" dirty="0" smtClean="0">
                <a:sym typeface="Wingdings"/>
              </a:rPr>
              <a:t> </a:t>
            </a:r>
            <a:r>
              <a:rPr lang="ko-KR" altLang="en-US" sz="1600" dirty="0" smtClean="0"/>
              <a:t>배열 </a:t>
            </a:r>
            <a:r>
              <a:rPr lang="ko-KR" altLang="en-US" sz="1600" dirty="0" err="1" smtClean="0"/>
              <a:t>레퍼런스</a:t>
            </a:r>
            <a:r>
              <a:rPr lang="ko-KR" altLang="en-US" sz="1600" dirty="0" smtClean="0"/>
              <a:t> 변수 선언</a:t>
            </a:r>
            <a:endParaRPr lang="en-US" altLang="ko-KR" sz="1600" dirty="0" smtClean="0"/>
          </a:p>
          <a:p>
            <a:pPr marL="365760" lvl="1" indent="0">
              <a:buNone/>
            </a:pPr>
            <a:r>
              <a:rPr lang="ko-KR" altLang="en-US" sz="1600" dirty="0" smtClean="0">
                <a:sym typeface="Wingdings"/>
              </a:rPr>
              <a:t> </a:t>
            </a:r>
            <a:r>
              <a:rPr lang="ko-KR" altLang="en-US" sz="1600" dirty="0" err="1" smtClean="0"/>
              <a:t>레퍼런스</a:t>
            </a:r>
            <a:r>
              <a:rPr lang="ko-KR" altLang="en-US" sz="1600" dirty="0" smtClean="0"/>
              <a:t> 배열 생성</a:t>
            </a:r>
            <a:endParaRPr lang="en-US" altLang="ko-KR" sz="1600" dirty="0" smtClean="0"/>
          </a:p>
          <a:p>
            <a:pPr marL="365760" lvl="1" indent="0">
              <a:buNone/>
            </a:pPr>
            <a:r>
              <a:rPr lang="ko-KR" altLang="en-US" sz="1600" dirty="0" smtClean="0">
                <a:sym typeface="Wingdings"/>
              </a:rPr>
              <a:t> </a:t>
            </a:r>
            <a:r>
              <a:rPr lang="ko-KR" altLang="en-US" sz="1600" dirty="0" smtClean="0"/>
              <a:t>배열의 각 원소 객체 생성</a:t>
            </a:r>
            <a:endParaRPr lang="ko-KR" altLang="en-US" sz="16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객체 배열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981200" cy="365125"/>
          </a:xfrm>
        </p:spPr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417307" y="442934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ym typeface="Wingdings"/>
              </a:rPr>
              <a:t>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4324" y="308112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ym typeface="Wingdings"/>
              </a:rPr>
              <a:t>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0514" y="358550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ym typeface="Wingdings"/>
              </a:rPr>
              <a:t>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684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객체 배열 선언과 </a:t>
            </a:r>
            <a:r>
              <a:rPr lang="ko-KR" altLang="en-US" dirty="0" smtClean="0"/>
              <a:t>생성 과정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981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44695" y="1283803"/>
            <a:ext cx="8459753" cy="3528392"/>
            <a:chOff x="143794" y="2409707"/>
            <a:chExt cx="8845996" cy="3683589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430" y="2420888"/>
              <a:ext cx="8825360" cy="3672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7333286" y="3056038"/>
              <a:ext cx="10470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sym typeface="Wingdings"/>
                </a:rPr>
                <a:t> 객체 생성</a:t>
              </a:r>
              <a:endParaRPr lang="ko-KR" altLang="en-US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3794" y="2409707"/>
              <a:ext cx="25955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sym typeface="Wingdings"/>
                </a:rPr>
                <a:t> 배열에 대한 </a:t>
              </a:r>
              <a:r>
                <a:rPr lang="ko-KR" altLang="en-US" sz="1200" dirty="0" err="1" smtClean="0">
                  <a:sym typeface="Wingdings"/>
                </a:rPr>
                <a:t>레퍼런스</a:t>
              </a:r>
              <a:r>
                <a:rPr lang="ko-KR" altLang="en-US" sz="1200" dirty="0" smtClean="0">
                  <a:sym typeface="Wingdings"/>
                </a:rPr>
                <a:t> 변수 선언</a:t>
              </a:r>
              <a:endParaRPr lang="ko-KR" alt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214903" y="2420740"/>
              <a:ext cx="17171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sym typeface="Wingdings"/>
                </a:rPr>
                <a:t> </a:t>
              </a:r>
              <a:r>
                <a:rPr lang="ko-KR" altLang="en-US" sz="1200" dirty="0" err="1" smtClean="0">
                  <a:sym typeface="Wingdings"/>
                </a:rPr>
                <a:t>레퍼런스</a:t>
              </a:r>
              <a:r>
                <a:rPr lang="ko-KR" altLang="en-US" sz="1200" dirty="0" smtClean="0">
                  <a:sym typeface="Wingdings"/>
                </a:rPr>
                <a:t> 배열 생성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0807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Circle </a:t>
            </a:r>
            <a:r>
              <a:rPr lang="ko-KR" altLang="en-US" dirty="0" smtClean="0"/>
              <a:t>배열 만들기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981200" cy="365125"/>
          </a:xfrm>
        </p:spPr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67868" y="1119423"/>
            <a:ext cx="78488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Circle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객체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5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개를 가지는 배열을 생성하고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Circle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객체의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반지름을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0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에서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4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까지 각각 지정한 후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면적을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출력하라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9876" y="1822340"/>
            <a:ext cx="4608513" cy="4832092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class Circle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radius;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this.radius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radius;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{</a:t>
            </a:r>
          </a:p>
          <a:p>
            <a:pPr defTabSz="180000"/>
            <a:r>
              <a:rPr lang="en-US" altLang="ko-KR" sz="1400" dirty="0" smtClean="0"/>
              <a:t>		return </a:t>
            </a:r>
            <a:r>
              <a:rPr lang="en-US" altLang="ko-KR" sz="1400" dirty="0"/>
              <a:t>3.14*radius*radius;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b="1" dirty="0" smtClean="0"/>
              <a:t>public </a:t>
            </a:r>
            <a:r>
              <a:rPr lang="en-US" altLang="ko-KR" sz="1400" b="1" dirty="0"/>
              <a:t>class </a:t>
            </a:r>
            <a:r>
              <a:rPr lang="en-US" altLang="ko-KR" sz="1400" b="1" dirty="0" err="1"/>
              <a:t>CircleArray</a:t>
            </a:r>
            <a:r>
              <a:rPr lang="en-US" altLang="ko-KR" sz="1400" b="1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Circle </a:t>
            </a:r>
            <a:r>
              <a:rPr lang="en-US" altLang="ko-KR" sz="1400" b="1" dirty="0"/>
              <a:t>[] c; 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c </a:t>
            </a:r>
            <a:r>
              <a:rPr lang="en-US" altLang="ko-KR" sz="1400" b="1" dirty="0"/>
              <a:t>= new Circle[5]; </a:t>
            </a:r>
            <a:endParaRPr lang="ko-KR" altLang="en-US" sz="1400" dirty="0"/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for(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c.length</a:t>
            </a:r>
            <a:r>
              <a:rPr lang="en-US" altLang="ko-KR" sz="1400" dirty="0"/>
              <a:t>; </a:t>
            </a:r>
            <a:r>
              <a:rPr lang="en-US" altLang="ko-KR" sz="1400" dirty="0" err="1"/>
              <a:t>i</a:t>
            </a:r>
            <a:r>
              <a:rPr lang="en-US" altLang="ko-KR" sz="1400" dirty="0" smtClean="0"/>
              <a:t>++)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b="1" dirty="0" smtClean="0"/>
              <a:t>c[</a:t>
            </a:r>
            <a:r>
              <a:rPr lang="en-US" altLang="ko-KR" sz="1400" b="1" dirty="0" err="1" smtClean="0"/>
              <a:t>i</a:t>
            </a:r>
            <a:r>
              <a:rPr lang="en-US" altLang="ko-KR" sz="1400" b="1" dirty="0"/>
              <a:t>] = new Circle(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); </a:t>
            </a:r>
            <a:endParaRPr lang="ko-KR" altLang="en-US" sz="1400" dirty="0"/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for(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c.length</a:t>
            </a:r>
            <a:r>
              <a:rPr lang="en-US" altLang="ko-KR" sz="1400" dirty="0"/>
              <a:t>; </a:t>
            </a:r>
            <a:r>
              <a:rPr lang="en-US" altLang="ko-KR" sz="1400" dirty="0" err="1"/>
              <a:t>i</a:t>
            </a:r>
            <a:r>
              <a:rPr lang="en-US" altLang="ko-KR" sz="1400" dirty="0" smtClean="0"/>
              <a:t>++)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/>
              <a:t>((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)(</a:t>
            </a:r>
            <a:r>
              <a:rPr lang="en-US" altLang="ko-KR" sz="1400" b="1" dirty="0"/>
              <a:t>c[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].</a:t>
            </a:r>
            <a:r>
              <a:rPr lang="en-US" altLang="ko-KR" sz="1400" b="1" dirty="0" err="1"/>
              <a:t>getArea</a:t>
            </a:r>
            <a:r>
              <a:rPr lang="en-US" altLang="ko-KR" sz="1400" b="1" dirty="0"/>
              <a:t>()</a:t>
            </a:r>
            <a:r>
              <a:rPr lang="en-US" altLang="ko-KR" sz="1400" dirty="0"/>
              <a:t>) + " ");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  <a:endParaRPr lang="en-US" altLang="ko-KR" sz="1400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5436421" y="5700324"/>
            <a:ext cx="1080120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0 3 12 28 50</a:t>
            </a:r>
          </a:p>
        </p:txBody>
      </p:sp>
    </p:spTree>
    <p:extLst>
      <p:ext uri="{BB962C8B-B14F-4D97-AF65-F5344CB8AC3E}">
        <p14:creationId xmlns:p14="http://schemas.microsoft.com/office/powerpoint/2010/main" val="421728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객체 배열 만들기 연습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981200" cy="365125"/>
          </a:xfrm>
        </p:spPr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7504" y="1268760"/>
            <a:ext cx="35283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Book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클래스를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활용하여</a:t>
            </a:r>
            <a:endParaRPr lang="en-US" altLang="ko-KR" sz="1600" dirty="0" smtClean="0">
              <a:solidFill>
                <a:schemeClr val="accent2">
                  <a:lumMod val="75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2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개짜리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Book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객체 배열을 만들고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</a:t>
            </a:r>
          </a:p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사용자로부터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책의 제목과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저자를</a:t>
            </a:r>
            <a:endParaRPr lang="en-US" altLang="ko-KR" sz="1600" dirty="0" smtClean="0">
              <a:solidFill>
                <a:schemeClr val="accent2">
                  <a:lumMod val="75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입력 받아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배열을 완성하라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851920" y="1340768"/>
            <a:ext cx="5112569" cy="507831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b="1" dirty="0"/>
              <a:t>class Book {</a:t>
            </a:r>
          </a:p>
          <a:p>
            <a:pPr defTabSz="180000"/>
            <a:r>
              <a:rPr lang="en-US" altLang="ko-KR" sz="1200" dirty="0" smtClean="0"/>
              <a:t>	String </a:t>
            </a:r>
            <a:r>
              <a:rPr lang="en-US" altLang="ko-KR" sz="1200" dirty="0"/>
              <a:t>title, author;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Book(String title, String author) {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this.title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title;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this.author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author;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BookArray</a:t>
            </a:r>
            <a:r>
              <a:rPr lang="en-US" altLang="ko-KR" sz="1200" b="1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</a:t>
            </a:r>
            <a:r>
              <a:rPr lang="en-US" altLang="ko-KR" sz="1200" dirty="0" smtClean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Book </a:t>
            </a:r>
            <a:r>
              <a:rPr lang="en-US" altLang="ko-KR" sz="1200" b="1" dirty="0"/>
              <a:t>[] book = new Book[2]; </a:t>
            </a:r>
            <a:r>
              <a:rPr lang="en-US" altLang="ko-KR" sz="1200" dirty="0"/>
              <a:t>// Book </a:t>
            </a:r>
            <a:r>
              <a:rPr lang="ko-KR" altLang="en-US" sz="1200" dirty="0"/>
              <a:t>배열 </a:t>
            </a:r>
            <a:r>
              <a:rPr lang="ko-KR" altLang="en-US" sz="1200" dirty="0" smtClean="0"/>
              <a:t>선언</a:t>
            </a:r>
            <a:endParaRPr lang="en-US" altLang="ko-KR" sz="1200" dirty="0" smtClean="0"/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	for(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book.length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제목</a:t>
            </a:r>
            <a:r>
              <a:rPr lang="en-US" altLang="ko-KR" sz="1200" dirty="0"/>
              <a:t>&gt;&gt;");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String </a:t>
            </a:r>
            <a:r>
              <a:rPr lang="en-US" altLang="ko-KR" sz="1200" b="1" dirty="0"/>
              <a:t>title = </a:t>
            </a:r>
            <a:r>
              <a:rPr lang="en-US" altLang="ko-KR" sz="1200" b="1" dirty="0" err="1"/>
              <a:t>scanner.nextLine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저자</a:t>
            </a:r>
            <a:r>
              <a:rPr lang="en-US" altLang="ko-KR" sz="1200" dirty="0"/>
              <a:t>&gt;&gt;");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String </a:t>
            </a:r>
            <a:r>
              <a:rPr lang="en-US" altLang="ko-KR" sz="1200" b="1" dirty="0"/>
              <a:t>author = </a:t>
            </a:r>
            <a:r>
              <a:rPr lang="en-US" altLang="ko-KR" sz="1200" b="1" dirty="0" err="1"/>
              <a:t>scanner.nextLine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book[</a:t>
            </a:r>
            <a:r>
              <a:rPr lang="en-US" altLang="ko-KR" sz="1200" b="1" dirty="0" err="1" smtClean="0"/>
              <a:t>i</a:t>
            </a:r>
            <a:r>
              <a:rPr lang="en-US" altLang="ko-KR" sz="1200" b="1" dirty="0"/>
              <a:t>] = new Book(title, author); </a:t>
            </a:r>
            <a:r>
              <a:rPr lang="en-US" altLang="ko-KR" sz="1200" dirty="0"/>
              <a:t>// </a:t>
            </a:r>
            <a:r>
              <a:rPr lang="ko-KR" altLang="en-US" sz="1200" dirty="0"/>
              <a:t>배열 원소 객체 생성</a:t>
            </a:r>
          </a:p>
          <a:p>
            <a:pPr defTabSz="180000"/>
            <a:r>
              <a:rPr lang="en-US" altLang="ko-KR" sz="1200" dirty="0" smtClean="0"/>
              <a:t>	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for(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book.length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("(" + book[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].title + ", " + book[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].author + ")");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en-US" altLang="ko-KR" sz="1200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179512" y="5480362"/>
            <a:ext cx="3543165" cy="93871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제목</a:t>
            </a:r>
            <a:r>
              <a:rPr lang="en-US" altLang="ko-KR" sz="1100" dirty="0"/>
              <a:t>&gt;&gt;</a:t>
            </a:r>
            <a:r>
              <a:rPr lang="ko-KR" altLang="en-US" sz="1100" dirty="0">
                <a:solidFill>
                  <a:srgbClr val="00B050"/>
                </a:solidFill>
              </a:rPr>
              <a:t>사랑의 기술</a:t>
            </a:r>
          </a:p>
          <a:p>
            <a:r>
              <a:rPr lang="ko-KR" altLang="en-US" sz="1100" dirty="0"/>
              <a:t>저자</a:t>
            </a:r>
            <a:r>
              <a:rPr lang="en-US" altLang="ko-KR" sz="1100" dirty="0"/>
              <a:t>&gt;&gt;</a:t>
            </a:r>
            <a:r>
              <a:rPr lang="ko-KR" altLang="en-US" sz="1100" dirty="0" err="1">
                <a:solidFill>
                  <a:srgbClr val="00B050"/>
                </a:solidFill>
              </a:rPr>
              <a:t>에리히</a:t>
            </a:r>
            <a:r>
              <a:rPr lang="ko-KR" altLang="en-US" sz="1100" dirty="0">
                <a:solidFill>
                  <a:srgbClr val="00B050"/>
                </a:solidFill>
              </a:rPr>
              <a:t> </a:t>
            </a:r>
            <a:r>
              <a:rPr lang="ko-KR" altLang="en-US" sz="1100" dirty="0" err="1">
                <a:solidFill>
                  <a:srgbClr val="00B050"/>
                </a:solidFill>
              </a:rPr>
              <a:t>프롬</a:t>
            </a:r>
            <a:endParaRPr lang="ko-KR" altLang="en-US" sz="1100" dirty="0">
              <a:solidFill>
                <a:srgbClr val="00B050"/>
              </a:solidFill>
            </a:endParaRPr>
          </a:p>
          <a:p>
            <a:r>
              <a:rPr lang="ko-KR" altLang="en-US" sz="1100" dirty="0"/>
              <a:t>제목</a:t>
            </a:r>
            <a:r>
              <a:rPr lang="en-US" altLang="ko-KR" sz="1100" dirty="0"/>
              <a:t>&gt;&gt;</a:t>
            </a:r>
            <a:r>
              <a:rPr lang="ko-KR" altLang="en-US" sz="1100" dirty="0">
                <a:solidFill>
                  <a:srgbClr val="00B050"/>
                </a:solidFill>
              </a:rPr>
              <a:t>시간의 역사</a:t>
            </a:r>
          </a:p>
          <a:p>
            <a:r>
              <a:rPr lang="ko-KR" altLang="en-US" sz="1100" dirty="0"/>
              <a:t>저자</a:t>
            </a:r>
            <a:r>
              <a:rPr lang="en-US" altLang="ko-KR" sz="1100" dirty="0"/>
              <a:t>&gt;&gt;</a:t>
            </a:r>
            <a:r>
              <a:rPr lang="ko-KR" altLang="en-US" sz="1100" dirty="0" err="1">
                <a:solidFill>
                  <a:srgbClr val="00B050"/>
                </a:solidFill>
              </a:rPr>
              <a:t>스티븐</a:t>
            </a:r>
            <a:r>
              <a:rPr lang="ko-KR" altLang="en-US" sz="1100" dirty="0">
                <a:solidFill>
                  <a:srgbClr val="00B050"/>
                </a:solidFill>
              </a:rPr>
              <a:t> </a:t>
            </a:r>
            <a:r>
              <a:rPr lang="ko-KR" altLang="en-US" sz="1100" dirty="0" err="1">
                <a:solidFill>
                  <a:srgbClr val="00B050"/>
                </a:solidFill>
              </a:rPr>
              <a:t>호킹</a:t>
            </a:r>
            <a:endParaRPr lang="ko-KR" altLang="en-US" sz="1100" dirty="0">
              <a:solidFill>
                <a:srgbClr val="00B050"/>
              </a:solidFill>
            </a:endParaRPr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사랑의 기술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에리히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프롬</a:t>
            </a:r>
            <a:r>
              <a:rPr lang="en-US" altLang="ko-KR" sz="1100" dirty="0"/>
              <a:t>)(</a:t>
            </a:r>
            <a:r>
              <a:rPr lang="ko-KR" altLang="en-US" sz="1100" dirty="0"/>
              <a:t>시간의 역사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스티븐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호킹</a:t>
            </a:r>
            <a:r>
              <a:rPr lang="en-US" altLang="ko-KR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8715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67996" y="929168"/>
            <a:ext cx="8640000" cy="5328592"/>
          </a:xfrm>
        </p:spPr>
        <p:txBody>
          <a:bodyPr/>
          <a:lstStyle/>
          <a:p>
            <a:r>
              <a:rPr lang="ko-KR" altLang="en-US" dirty="0" smtClean="0"/>
              <a:t>객체 </a:t>
            </a:r>
            <a:r>
              <a:rPr lang="ko-KR" altLang="en-US" dirty="0"/>
              <a:t>지향 프로그래밍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소프트웨어의 규모가 커지면서 동작과 분리되어 전 과정에서 서로 복잡하게 얽혀 있는 데이터를 사용했기 때문에 절차 지향 프로그래밍 방식의 한계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절차 지향 프로그램은 추후 변경하거나 확장하기도 어려움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현실 세계를 객체 단위로 </a:t>
            </a:r>
            <a:r>
              <a:rPr lang="ko-KR" altLang="en-US" dirty="0" smtClean="0"/>
              <a:t>프로그래밍하며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 </a:t>
            </a:r>
            <a:r>
              <a:rPr lang="ko-KR" altLang="en-US" dirty="0"/>
              <a:t>객체는 필드</a:t>
            </a:r>
            <a:r>
              <a:rPr lang="en-US" altLang="ko-KR" dirty="0"/>
              <a:t>(</a:t>
            </a:r>
            <a:r>
              <a:rPr lang="ko-KR" altLang="en-US" dirty="0"/>
              <a:t>데이터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ko-KR" altLang="en-US" dirty="0" smtClean="0"/>
              <a:t>메서드</a:t>
            </a:r>
            <a:r>
              <a:rPr lang="en-US" altLang="ko-KR" dirty="0"/>
              <a:t>(</a:t>
            </a:r>
            <a:r>
              <a:rPr lang="ko-KR" altLang="en-US" dirty="0"/>
              <a:t>코드</a:t>
            </a:r>
            <a:r>
              <a:rPr lang="en-US" altLang="ko-KR" dirty="0"/>
              <a:t>)</a:t>
            </a:r>
            <a:r>
              <a:rPr lang="ko-KR" altLang="en-US" dirty="0"/>
              <a:t>를 하나로 묶어 </a:t>
            </a:r>
            <a:r>
              <a:rPr lang="ko-KR" altLang="en-US" dirty="0" smtClean="0"/>
              <a:t>표현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목적</a:t>
            </a:r>
            <a:endParaRPr lang="en-US" altLang="ko-KR" dirty="0" smtClean="0"/>
          </a:p>
          <a:p>
            <a:pPr lvl="1"/>
            <a:r>
              <a:rPr lang="ko-KR" altLang="en-US" dirty="0"/>
              <a:t>컴퓨터 산업 발전에 따라 소프트웨어의 생명 주기</a:t>
            </a:r>
            <a:r>
              <a:rPr lang="en-US" altLang="ko-KR" dirty="0"/>
              <a:t>(life cycle)</a:t>
            </a:r>
            <a:r>
              <a:rPr lang="ko-KR" altLang="en-US" dirty="0"/>
              <a:t> 단축</a:t>
            </a:r>
            <a:endParaRPr lang="en-US" altLang="ko-KR" dirty="0"/>
          </a:p>
          <a:p>
            <a:pPr lvl="2"/>
            <a:r>
              <a:rPr lang="ko-KR" altLang="en-US" dirty="0"/>
              <a:t>소프트웨어를 빠른 속도로 생산할 필요성 증대</a:t>
            </a:r>
            <a:endParaRPr lang="en-US" altLang="ko-KR" dirty="0"/>
          </a:p>
          <a:p>
            <a:pPr lvl="1"/>
            <a:r>
              <a:rPr lang="ko-KR" altLang="en-US" dirty="0"/>
              <a:t>객체 지향 언어</a:t>
            </a:r>
            <a:endParaRPr lang="en-US" altLang="ko-KR" dirty="0"/>
          </a:p>
          <a:p>
            <a:pPr lvl="2"/>
            <a:r>
              <a:rPr lang="ko-KR" altLang="en-US" dirty="0"/>
              <a:t>상속</a:t>
            </a:r>
            <a:r>
              <a:rPr lang="en-US" altLang="ko-KR" dirty="0"/>
              <a:t>, </a:t>
            </a:r>
            <a:r>
              <a:rPr lang="ko-KR" altLang="en-US" dirty="0" err="1" smtClean="0"/>
              <a:t>다형성</a:t>
            </a:r>
            <a:r>
              <a:rPr lang="en-US" altLang="ko-KR" dirty="0"/>
              <a:t>, </a:t>
            </a:r>
            <a:r>
              <a:rPr lang="ko-KR" altLang="en-US" dirty="0"/>
              <a:t>객체</a:t>
            </a:r>
            <a:r>
              <a:rPr lang="en-US" altLang="ko-KR" dirty="0"/>
              <a:t>, </a:t>
            </a:r>
            <a:r>
              <a:rPr lang="ko-KR" altLang="en-US" dirty="0"/>
              <a:t>캡슐화 등 소프트웨어 재사용을 위한 여러 장치 내장</a:t>
            </a:r>
            <a:endParaRPr lang="en-US" altLang="ko-KR" dirty="0"/>
          </a:p>
          <a:p>
            <a:pPr lvl="2"/>
            <a:r>
              <a:rPr lang="ko-KR" altLang="en-US" dirty="0"/>
              <a:t>소프트웨어 재사용과 부분 수정 빠름</a:t>
            </a:r>
            <a:endParaRPr lang="en-US" altLang="ko-KR" dirty="0"/>
          </a:p>
          <a:p>
            <a:pPr lvl="2"/>
            <a:r>
              <a:rPr lang="ko-KR" altLang="en-US" dirty="0"/>
              <a:t>소프트웨어를 다시 만드는 부담 대폭 줄임</a:t>
            </a:r>
            <a:endParaRPr lang="en-US" altLang="ko-KR" dirty="0"/>
          </a:p>
          <a:p>
            <a:pPr lvl="2"/>
            <a:r>
              <a:rPr lang="ko-KR" altLang="en-US" dirty="0"/>
              <a:t>소프트웨어 생산성 향상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객체 지향 프로그래밍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/>
              <a:t>01 </a:t>
            </a:r>
            <a:r>
              <a:rPr lang="ko-KR" altLang="en-US"/>
              <a:t>객체 지향의 개요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774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2480" y="901229"/>
            <a:ext cx="8640000" cy="5328592"/>
          </a:xfrm>
        </p:spPr>
        <p:txBody>
          <a:bodyPr>
            <a:normAutofit/>
          </a:bodyPr>
          <a:lstStyle/>
          <a:p>
            <a:r>
              <a:rPr lang="ko-KR" altLang="en-US" sz="1800" dirty="0" err="1" smtClean="0"/>
              <a:t>메소드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자바의 모든 </a:t>
            </a:r>
            <a:r>
              <a:rPr lang="ko-KR" altLang="en-US" sz="1600" dirty="0" err="1" smtClean="0"/>
              <a:t>메소드는</a:t>
            </a:r>
            <a:r>
              <a:rPr lang="ko-KR" altLang="en-US" sz="1600" dirty="0" smtClean="0"/>
              <a:t> 반드시 클래스 안에 있어야 함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캡슐화 원칙</a:t>
            </a:r>
            <a:r>
              <a:rPr lang="en-US" altLang="ko-KR" sz="1600" dirty="0" smtClean="0"/>
              <a:t>)</a:t>
            </a:r>
          </a:p>
          <a:p>
            <a:r>
              <a:rPr lang="ko-KR" altLang="en-US" sz="1800" dirty="0" err="1" smtClean="0"/>
              <a:t>메소드</a:t>
            </a:r>
            <a:r>
              <a:rPr lang="ko-KR" altLang="en-US" sz="1800" dirty="0" smtClean="0"/>
              <a:t> 형식</a:t>
            </a:r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 smtClean="0"/>
          </a:p>
          <a:p>
            <a:pPr lvl="1"/>
            <a:r>
              <a:rPr lang="ko-KR" altLang="en-US" sz="1600" dirty="0" smtClean="0"/>
              <a:t>접근 지정자</a:t>
            </a:r>
            <a:endParaRPr lang="en-US" altLang="ko-KR" sz="1600" dirty="0" smtClean="0"/>
          </a:p>
          <a:p>
            <a:pPr lvl="2"/>
            <a:r>
              <a:rPr lang="ko-KR" altLang="en-US" sz="1400" dirty="0" smtClean="0"/>
              <a:t>다른 클래스에서 </a:t>
            </a:r>
            <a:r>
              <a:rPr lang="ko-KR" altLang="en-US" sz="1400" dirty="0" err="1" smtClean="0"/>
              <a:t>메소드를</a:t>
            </a:r>
            <a:r>
              <a:rPr lang="ko-KR" altLang="en-US" sz="1400" dirty="0" smtClean="0"/>
              <a:t> 접근할 수 있는지 여부 선언</a:t>
            </a:r>
            <a:endParaRPr lang="en-US" altLang="ko-KR" sz="1400" dirty="0" smtClean="0"/>
          </a:p>
          <a:p>
            <a:pPr lvl="2"/>
            <a:r>
              <a:rPr lang="en-US" altLang="ko-KR" sz="1400" dirty="0" smtClean="0"/>
              <a:t>public. private, protected, </a:t>
            </a:r>
            <a:r>
              <a:rPr lang="ko-KR" altLang="en-US" sz="1400" dirty="0" smtClean="0"/>
              <a:t>디폴트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접근 지정자 생략</a:t>
            </a:r>
            <a:r>
              <a:rPr lang="en-US" altLang="ko-KR" sz="1400" dirty="0" smtClean="0"/>
              <a:t>)</a:t>
            </a:r>
          </a:p>
          <a:p>
            <a:pPr lvl="1"/>
            <a:endParaRPr lang="en-US" altLang="ko-KR" sz="1600" dirty="0" smtClean="0"/>
          </a:p>
          <a:p>
            <a:pPr lvl="1"/>
            <a:r>
              <a:rPr lang="ko-KR" altLang="en-US" sz="1600" dirty="0" smtClean="0"/>
              <a:t>리턴 타입</a:t>
            </a:r>
            <a:endParaRPr lang="en-US" altLang="ko-KR" sz="1600" dirty="0" smtClean="0"/>
          </a:p>
          <a:p>
            <a:pPr lvl="2"/>
            <a:r>
              <a:rPr lang="ko-KR" altLang="en-US" sz="1400" dirty="0" err="1" smtClean="0"/>
              <a:t>메소드가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리턴하는</a:t>
            </a:r>
            <a:r>
              <a:rPr lang="ko-KR" altLang="en-US" sz="1400" dirty="0" smtClean="0"/>
              <a:t> 값의 데이터 타입</a:t>
            </a:r>
            <a:endParaRPr lang="en-US" altLang="ko-KR" sz="14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981200" cy="365125"/>
          </a:xfrm>
        </p:spPr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573" y="1614864"/>
            <a:ext cx="4464496" cy="2325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485" y="4735115"/>
            <a:ext cx="4409757" cy="1621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247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오버로딩</a:t>
            </a:r>
            <a:r>
              <a:rPr lang="en-US" altLang="ko-KR" dirty="0" smtClean="0"/>
              <a:t>(Overloading)</a:t>
            </a:r>
          </a:p>
          <a:p>
            <a:pPr lvl="1"/>
            <a:r>
              <a:rPr lang="ko-KR" altLang="en-US" dirty="0" smtClean="0"/>
              <a:t>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내에서 두 개 이상의 이름이 같은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작성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메소드</a:t>
            </a:r>
            <a:r>
              <a:rPr lang="ko-KR" altLang="en-US" dirty="0" smtClean="0"/>
              <a:t> 이름이 동일하여야 </a:t>
            </a:r>
            <a:r>
              <a:rPr lang="ko-KR" altLang="en-US" dirty="0"/>
              <a:t>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매개 변수의 개수가 서로 다르거나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타입이 서로 달라야 </a:t>
            </a:r>
            <a:r>
              <a:rPr lang="ko-KR" altLang="en-US" dirty="0"/>
              <a:t>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리턴 타입은 오버로딩과 관련 없음</a:t>
            </a: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메소드 오버로딩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981200" cy="365125"/>
          </a:xfrm>
        </p:spPr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796909"/>
            <a:ext cx="8555385" cy="3041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1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dirty="0"/>
              <a:t>클래스 멤버 변수의 데이터를 설정하거나</a:t>
            </a:r>
            <a:r>
              <a:rPr lang="en-US" altLang="ko-KR" b="0" dirty="0"/>
              <a:t>, </a:t>
            </a:r>
            <a:r>
              <a:rPr lang="ko-KR" altLang="en-US" b="0" dirty="0"/>
              <a:t>접근하기 위한 </a:t>
            </a:r>
            <a:r>
              <a:rPr lang="ko-KR" altLang="en-US" b="0" dirty="0" err="1"/>
              <a:t>메소드</a:t>
            </a:r>
            <a:endParaRPr lang="en-US" altLang="ko-KR" b="0" dirty="0"/>
          </a:p>
          <a:p>
            <a:r>
              <a:rPr lang="ko-KR" altLang="en-US" b="0" dirty="0"/>
              <a:t>객체지향의 </a:t>
            </a:r>
            <a:r>
              <a:rPr lang="ko-KR" altLang="en-US" b="0" dirty="0" err="1"/>
              <a:t>캡슐화에</a:t>
            </a:r>
            <a:r>
              <a:rPr lang="ko-KR" altLang="en-US" b="0" dirty="0"/>
              <a:t> 해당하는 부분으로 접근제어자를 통해서 이러한 기능을 사용하게 됨</a:t>
            </a:r>
            <a:endParaRPr lang="en-US" altLang="ko-KR" b="0" dirty="0"/>
          </a:p>
          <a:p>
            <a:r>
              <a:rPr lang="ko-KR" altLang="en-US" b="0" dirty="0"/>
              <a:t>변수에 바로 접근을 하지 못하게 하고 값을 설정함에 있어서 </a:t>
            </a:r>
            <a:r>
              <a:rPr lang="en-US" altLang="ko-KR" b="0" dirty="0"/>
              <a:t/>
            </a:r>
            <a:br>
              <a:rPr lang="en-US" altLang="ko-KR" b="0" dirty="0"/>
            </a:br>
            <a:r>
              <a:rPr lang="ko-KR" altLang="en-US" b="0" dirty="0"/>
              <a:t>데이터가 올바른지 검증을 해주기 위해서 </a:t>
            </a:r>
            <a:r>
              <a:rPr lang="ko-KR" altLang="en-US" b="0" dirty="0" err="1"/>
              <a:t>만듬</a:t>
            </a:r>
            <a:endParaRPr lang="en-US" altLang="ko-KR" b="0" dirty="0"/>
          </a:p>
          <a:p>
            <a:pPr eaLnBrk="1" hangingPunct="1">
              <a:defRPr lang="ko-KR" altLang="en-US"/>
            </a:pPr>
            <a:r>
              <a:rPr lang="ko-KR" altLang="en-US" b="0" dirty="0" smtClean="0"/>
              <a:t>설정자</a:t>
            </a:r>
            <a:r>
              <a:rPr lang="en-US" altLang="ko-KR" b="0" dirty="0"/>
              <a:t>(</a:t>
            </a:r>
            <a:r>
              <a:rPr lang="en-US" altLang="ko-KR" b="0" dirty="0" err="1"/>
              <a:t>mutator</a:t>
            </a:r>
            <a:r>
              <a:rPr lang="en-US" altLang="ko-KR" b="0" dirty="0"/>
              <a:t>)</a:t>
            </a:r>
          </a:p>
          <a:p>
            <a:pPr lvl="1" eaLnBrk="1" hangingPunct="1">
              <a:defRPr lang="ko-KR" altLang="en-US"/>
            </a:pPr>
            <a:r>
              <a:rPr lang="ko-KR" altLang="en-US" sz="2000" dirty="0"/>
              <a:t>필드의 값을 설정하는 </a:t>
            </a:r>
            <a:r>
              <a:rPr lang="ko-KR" altLang="en-US" sz="2000" dirty="0" err="1"/>
              <a:t>메소드</a:t>
            </a:r>
            <a:endParaRPr lang="ko-KR" altLang="en-US" sz="2000" dirty="0"/>
          </a:p>
          <a:p>
            <a:pPr lvl="1" eaLnBrk="1" hangingPunct="1">
              <a:defRPr lang="ko-KR" altLang="en-US"/>
            </a:pPr>
            <a:r>
              <a:rPr lang="en-US" altLang="ko-KR" sz="2000" dirty="0" err="1"/>
              <a:t>setXXX</a:t>
            </a:r>
            <a:r>
              <a:rPr lang="en-US" altLang="ko-KR" sz="2000" dirty="0"/>
              <a:t>() </a:t>
            </a:r>
            <a:r>
              <a:rPr lang="ko-KR" altLang="en-US" sz="2000" dirty="0" smtClean="0"/>
              <a:t>형식</a:t>
            </a:r>
            <a:endParaRPr lang="en-US" altLang="ko-KR" sz="2000" dirty="0" smtClean="0"/>
          </a:p>
          <a:p>
            <a:pPr lvl="1" eaLnBrk="1" hangingPunct="1">
              <a:defRPr lang="ko-KR" altLang="en-US"/>
            </a:pPr>
            <a:endParaRPr lang="ko-KR" altLang="en-US" sz="2000" dirty="0"/>
          </a:p>
          <a:p>
            <a:pPr eaLnBrk="1" hangingPunct="1">
              <a:defRPr lang="ko-KR" altLang="en-US"/>
            </a:pPr>
            <a:r>
              <a:rPr lang="ko-KR" altLang="en-US" b="0" dirty="0" err="1"/>
              <a:t>접근자</a:t>
            </a:r>
            <a:r>
              <a:rPr lang="en-US" altLang="ko-KR" b="0" dirty="0"/>
              <a:t>(accessor)</a:t>
            </a:r>
          </a:p>
          <a:p>
            <a:pPr lvl="1" eaLnBrk="1" hangingPunct="1">
              <a:defRPr lang="ko-KR" altLang="en-US"/>
            </a:pPr>
            <a:r>
              <a:rPr lang="ko-KR" altLang="en-US" sz="2000" dirty="0"/>
              <a:t>필드의 값을 반환하는 </a:t>
            </a:r>
            <a:r>
              <a:rPr lang="ko-KR" altLang="en-US" sz="2000" dirty="0" err="1"/>
              <a:t>메소드</a:t>
            </a:r>
            <a:endParaRPr lang="ko-KR" altLang="en-US" sz="2000" dirty="0"/>
          </a:p>
          <a:p>
            <a:pPr lvl="1" eaLnBrk="1" hangingPunct="1">
              <a:defRPr lang="ko-KR" altLang="en-US"/>
            </a:pPr>
            <a:r>
              <a:rPr lang="en-US" altLang="ko-KR" sz="2000" dirty="0" err="1"/>
              <a:t>getXXX</a:t>
            </a:r>
            <a:r>
              <a:rPr lang="en-US" altLang="ko-KR" sz="2000" dirty="0"/>
              <a:t>() </a:t>
            </a:r>
            <a:r>
              <a:rPr lang="ko-KR" altLang="en-US" sz="2000" dirty="0" smtClean="0"/>
              <a:t>형식</a:t>
            </a:r>
            <a:endParaRPr lang="en-US" altLang="ko-KR" sz="2000" dirty="0" smtClean="0"/>
          </a:p>
          <a:p>
            <a:pPr lvl="1" eaLnBrk="1" hangingPunct="1">
              <a:defRPr lang="ko-KR" altLang="en-US"/>
            </a:pPr>
            <a:endParaRPr lang="en-US" altLang="ko-KR" sz="2000" dirty="0" smtClean="0"/>
          </a:p>
          <a:p>
            <a:pPr lvl="1" eaLnBrk="1" hangingPunct="1">
              <a:defRPr lang="ko-KR" altLang="en-US"/>
            </a:pPr>
            <a:endParaRPr lang="ko-KR" altLang="en-US" sz="2000" dirty="0"/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3600" dirty="0"/>
              <a:t>Getter/setter </a:t>
            </a:r>
            <a:r>
              <a:rPr lang="ko-KR" altLang="en-US" sz="3600" dirty="0" err="1"/>
              <a:t>메서드</a:t>
            </a:r>
            <a:endParaRPr lang="en-US" altLang="ko-KR" sz="36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1095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이름과 </a:t>
            </a:r>
            <a:r>
              <a:rPr lang="ko-KR" altLang="en-US" dirty="0" err="1" smtClean="0"/>
              <a:t>전화전호를</a:t>
            </a:r>
            <a:r>
              <a:rPr lang="ko-KR" altLang="en-US" dirty="0" smtClean="0"/>
              <a:t> 가진 </a:t>
            </a:r>
            <a:r>
              <a:rPr lang="en-US" altLang="ko-KR" dirty="0" smtClean="0"/>
              <a:t>Phone </a:t>
            </a:r>
            <a:r>
              <a:rPr lang="ko-KR" altLang="en-US" dirty="0" smtClean="0"/>
              <a:t>클래스를 만들고 이름과 전화번호를 </a:t>
            </a:r>
            <a:r>
              <a:rPr lang="ko-KR" altLang="en-US" dirty="0" err="1" smtClean="0"/>
              <a:t>입력받아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Phone</a:t>
            </a:r>
            <a:r>
              <a:rPr lang="ko-KR" altLang="en-US" dirty="0" smtClean="0"/>
              <a:t>객체를 생성하고 출력하는 예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생성자</a:t>
            </a:r>
            <a:r>
              <a:rPr lang="en-US" altLang="ko-KR" dirty="0" smtClean="0"/>
              <a:t>, getter/setter</a:t>
            </a:r>
            <a:r>
              <a:rPr lang="ko-KR" altLang="en-US" dirty="0" err="1" smtClean="0"/>
              <a:t>메서드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0000" t="11319" r="45785" b="7593"/>
          <a:stretch/>
        </p:blipFill>
        <p:spPr>
          <a:xfrm>
            <a:off x="1019859" y="1840900"/>
            <a:ext cx="5864267" cy="47139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914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객체 소멸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new</a:t>
            </a:r>
            <a:r>
              <a:rPr lang="ko-KR" altLang="en-US" dirty="0" smtClean="0"/>
              <a:t>에 의해 할당 받은 객체와 배열 메모리를 자바 가상 기계로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되돌려 주는 행위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자바에서 사용자 임의로 객체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소멸안됨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자바는 객체 소멸 연산자 없음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객체 생성 연산자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new</a:t>
            </a:r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객체 소멸은 자바 가상 기계의 고유한 역할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자바 개발자에게는 매우 다행스러운 기능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C/C++</a:t>
            </a:r>
            <a:r>
              <a:rPr lang="ko-KR" altLang="en-US" dirty="0" smtClean="0"/>
              <a:t>에서는 할당 받은 객체를 개발자가 프로그램 내에서 삭제해야 함</a:t>
            </a:r>
            <a:endParaRPr lang="en-US" altLang="ko-KR" dirty="0"/>
          </a:p>
          <a:p>
            <a:pPr lvl="2"/>
            <a:r>
              <a:rPr lang="en-US" altLang="ko-KR" dirty="0" smtClean="0"/>
              <a:t>C/C++</a:t>
            </a:r>
            <a:r>
              <a:rPr lang="ko-KR" altLang="en-US" dirty="0" smtClean="0"/>
              <a:t>의 프로그램 작성을 어렵게 만드는 요인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자바에서는 사용하지 않는 객체나 배열을 돌려주는 코딩 책임으로부터 개발자 해방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객체 소멸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981200" cy="365125"/>
          </a:xfrm>
        </p:spPr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63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클래스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메서드사용예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5642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ko-KR" altLang="en-US" dirty="0" smtClean="0"/>
              <a:t>객체간의 의사소통:</a:t>
            </a:r>
            <a:r>
              <a:rPr lang="ko-KR" altLang="en-US" dirty="0" err="1" smtClean="0"/>
              <a:t>메시지패싱</a:t>
            </a:r>
            <a:endParaRPr lang="ko-KR" altLang="en-US" dirty="0" smtClean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6978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kumimoji="1" sz="16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fld id="{2B84827F-CA90-47C7-A8EC-43EE205929FF}" type="slidenum">
              <a:rPr kumimoji="0" lang="ko-KR" altLang="en-US" sz="1400" smtClean="0"/>
              <a:pPr>
                <a:spcBef>
                  <a:spcPct val="50000"/>
                </a:spcBef>
                <a:buFontTx/>
                <a:buNone/>
              </a:pPr>
              <a:t>36</a:t>
            </a:fld>
            <a:endParaRPr kumimoji="0" lang="ko-KR" altLang="en-US" sz="1400" smtClean="0"/>
          </a:p>
        </p:txBody>
      </p:sp>
      <p:graphicFrame>
        <p:nvGraphicFramePr>
          <p:cNvPr id="12698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4670254"/>
              </p:ext>
            </p:extLst>
          </p:nvPr>
        </p:nvGraphicFramePr>
        <p:xfrm>
          <a:off x="152400" y="2852936"/>
          <a:ext cx="3352800" cy="301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비트맵 이미지" r:id="rId3" imgW="5733333" imgH="3333333" progId="Paint.Picture">
                  <p:embed/>
                </p:oleObj>
              </mc:Choice>
              <mc:Fallback>
                <p:oleObj name="비트맵 이미지" r:id="rId3" imgW="5733333" imgH="3333333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2852936"/>
                        <a:ext cx="3352800" cy="301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8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9316848"/>
              </p:ext>
            </p:extLst>
          </p:nvPr>
        </p:nvGraphicFramePr>
        <p:xfrm>
          <a:off x="3962400" y="2636912"/>
          <a:ext cx="5105400" cy="338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비트맵 이미지" r:id="rId5" imgW="5649114" imgH="3381847" progId="Paint.Picture">
                  <p:embed/>
                </p:oleObj>
              </mc:Choice>
              <mc:Fallback>
                <p:oleObj name="비트맵 이미지" r:id="rId5" imgW="5649114" imgH="3381847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2636912"/>
                        <a:ext cx="5105400" cy="338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982" name="AutoShape 5"/>
          <p:cNvSpPr>
            <a:spLocks noChangeArrowheads="1"/>
          </p:cNvSpPr>
          <p:nvPr/>
        </p:nvSpPr>
        <p:spPr bwMode="auto">
          <a:xfrm>
            <a:off x="3505200" y="4124226"/>
            <a:ext cx="457200" cy="10668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kumimoji="1" sz="16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126983" name="Text Box 6"/>
          <p:cNvSpPr txBox="1">
            <a:spLocks noChangeArrowheads="1"/>
          </p:cNvSpPr>
          <p:nvPr/>
        </p:nvSpPr>
        <p:spPr bwMode="auto">
          <a:xfrm>
            <a:off x="351454" y="1069835"/>
            <a:ext cx="8016875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2075" tIns="46038" rIns="92075" bIns="46038"/>
          <a:lstStyle>
            <a:lvl1pPr marL="342900" indent="-342900"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kumimoji="1" sz="16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2000" dirty="0"/>
              <a:t>객체지향 프로그램 = 객체 + 객체</a:t>
            </a:r>
          </a:p>
          <a:p>
            <a:pPr eaLnBrk="1" hangingPunct="1"/>
            <a:r>
              <a:rPr lang="ko-KR" altLang="en-US" sz="2000" dirty="0"/>
              <a:t>객체간의 의사소통이 필요 : </a:t>
            </a:r>
            <a:r>
              <a:rPr lang="ko-KR" altLang="en-US" sz="2000" dirty="0" err="1"/>
              <a:t>메시지패싱</a:t>
            </a:r>
            <a:r>
              <a:rPr lang="ko-KR" altLang="en-US" sz="2000" dirty="0"/>
              <a:t> 방법을 사용</a:t>
            </a:r>
          </a:p>
          <a:p>
            <a:pPr eaLnBrk="1" hangingPunct="1"/>
            <a:r>
              <a:rPr lang="ko-KR" altLang="en-US" sz="2000" dirty="0"/>
              <a:t>자바에서는 객체들간의 메시지 </a:t>
            </a:r>
            <a:r>
              <a:rPr lang="ko-KR" altLang="en-US" sz="2000" dirty="0" err="1"/>
              <a:t>패싱을</a:t>
            </a:r>
            <a:r>
              <a:rPr lang="ko-KR" altLang="en-US" sz="2000" dirty="0"/>
              <a:t> 위해 함수호출 방법을 사용</a:t>
            </a:r>
          </a:p>
        </p:txBody>
      </p:sp>
    </p:spTree>
    <p:extLst>
      <p:ext uri="{BB962C8B-B14F-4D97-AF65-F5344CB8AC3E}">
        <p14:creationId xmlns:p14="http://schemas.microsoft.com/office/powerpoint/2010/main" val="37451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클래스 형태로 직접 생성해서 주입 </a:t>
            </a:r>
            <a:endParaRPr lang="en-US" altLang="ko-KR" dirty="0"/>
          </a:p>
          <a:p>
            <a:pPr lvl="1"/>
            <a:r>
              <a:rPr lang="en-US" altLang="ko-KR" dirty="0"/>
              <a:t>new </a:t>
            </a:r>
            <a:r>
              <a:rPr lang="ko-KR" altLang="en-US" dirty="0"/>
              <a:t>연산자를 이용하여 객체 생성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객체간의 </a:t>
            </a:r>
            <a:r>
              <a:rPr lang="ko-KR" altLang="en-US" dirty="0" err="1" smtClean="0"/>
              <a:t>메서드</a:t>
            </a:r>
            <a:r>
              <a:rPr lang="ko-KR" altLang="en-US" dirty="0" smtClean="0"/>
              <a:t> 전달</a:t>
            </a:r>
            <a:r>
              <a:rPr lang="en-US" altLang="ko-KR" dirty="0" smtClean="0"/>
              <a:t>1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8" t="11972" r="39999" b="66512"/>
          <a:stretch/>
        </p:blipFill>
        <p:spPr bwMode="auto">
          <a:xfrm>
            <a:off x="741217" y="4155567"/>
            <a:ext cx="7854172" cy="2156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1" t="12012" r="41183" b="60195"/>
          <a:stretch/>
        </p:blipFill>
        <p:spPr bwMode="auto">
          <a:xfrm>
            <a:off x="219188" y="2053289"/>
            <a:ext cx="5560723" cy="2013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0" t="35572" r="85280" b="57261"/>
          <a:stretch/>
        </p:blipFill>
        <p:spPr bwMode="auto">
          <a:xfrm>
            <a:off x="6956374" y="1367689"/>
            <a:ext cx="2187626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" descr="C:\01_원고\스프링 강의교안\PT_마스터파일\s-010.bmp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" t="21171" r="15945" b="52196"/>
          <a:stretch/>
        </p:blipFill>
        <p:spPr bwMode="auto">
          <a:xfrm>
            <a:off x="3727292" y="169569"/>
            <a:ext cx="4615197" cy="83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43003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객체간의 </a:t>
            </a:r>
            <a:r>
              <a:rPr lang="ko-KR" altLang="en-US" dirty="0" err="1"/>
              <a:t>메서드</a:t>
            </a:r>
            <a:r>
              <a:rPr lang="ko-KR" altLang="en-US" dirty="0"/>
              <a:t> 전달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0" t="12001" r="44800" b="44465"/>
          <a:stretch/>
        </p:blipFill>
        <p:spPr bwMode="auto">
          <a:xfrm>
            <a:off x="0" y="874193"/>
            <a:ext cx="5256599" cy="328011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t="12838" r="44245" b="39350"/>
          <a:stretch/>
        </p:blipFill>
        <p:spPr bwMode="auto">
          <a:xfrm>
            <a:off x="3748530" y="3370197"/>
            <a:ext cx="4966492" cy="338055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0" t="76194" r="71900" b="8139"/>
          <a:stretch/>
        </p:blipFill>
        <p:spPr bwMode="auto">
          <a:xfrm>
            <a:off x="6401444" y="0"/>
            <a:ext cx="2448272" cy="1832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72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클래스 </a:t>
            </a:r>
            <a:r>
              <a:rPr lang="ko-KR" altLang="en-US" dirty="0" err="1" smtClean="0"/>
              <a:t>생성자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0" t="12000" r="42550" b="19070"/>
          <a:stretch/>
        </p:blipFill>
        <p:spPr bwMode="auto">
          <a:xfrm>
            <a:off x="0" y="781802"/>
            <a:ext cx="5855513" cy="54577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0" t="41065" r="28450" b="16279"/>
          <a:stretch/>
        </p:blipFill>
        <p:spPr bwMode="auto">
          <a:xfrm>
            <a:off x="3755125" y="4176889"/>
            <a:ext cx="4907525" cy="233838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0" t="57535" r="53900" b="25721"/>
          <a:stretch/>
        </p:blipFill>
        <p:spPr bwMode="auto">
          <a:xfrm>
            <a:off x="4478500" y="221719"/>
            <a:ext cx="443484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8260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333" y="888356"/>
            <a:ext cx="3854135" cy="1843073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61569" y="888356"/>
            <a:ext cx="8640000" cy="1555089"/>
          </a:xfrm>
        </p:spPr>
        <p:txBody>
          <a:bodyPr/>
          <a:lstStyle/>
          <a:p>
            <a:r>
              <a:rPr lang="ko-KR" altLang="en-US" dirty="0"/>
              <a:t>컴퓨터 프로그램에서 객체 사례</a:t>
            </a:r>
            <a:endParaRPr lang="en-US" altLang="ko-KR" dirty="0"/>
          </a:p>
          <a:p>
            <a:pPr lvl="2"/>
            <a:r>
              <a:rPr lang="ko-KR" altLang="en-US" dirty="0" err="1"/>
              <a:t>테트리스</a:t>
            </a:r>
            <a:r>
              <a:rPr lang="ko-KR" altLang="en-US" dirty="0"/>
              <a:t> 게임의 각 블록들</a:t>
            </a:r>
            <a:endParaRPr lang="en-US" altLang="ko-KR" dirty="0"/>
          </a:p>
          <a:p>
            <a:pPr lvl="2"/>
            <a:r>
              <a:rPr lang="ko-KR" altLang="en-US" dirty="0"/>
              <a:t>한글 프로그램의 메뉴나 </a:t>
            </a:r>
            <a:r>
              <a:rPr lang="ko-KR" altLang="en-US" dirty="0" smtClean="0"/>
              <a:t>버튼들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r>
              <a:rPr lang="ko-KR" altLang="en-US" dirty="0" smtClean="0"/>
              <a:t>실 세계 </a:t>
            </a:r>
            <a:r>
              <a:rPr lang="ko-KR" altLang="en-US" dirty="0"/>
              <a:t>객체의 특징</a:t>
            </a:r>
            <a:endParaRPr lang="en-US" altLang="ko-KR" dirty="0"/>
          </a:p>
          <a:p>
            <a:pPr lvl="2"/>
            <a:r>
              <a:rPr lang="ko-KR" altLang="en-US" dirty="0"/>
              <a:t>객체마다 고유한 특성</a:t>
            </a:r>
            <a:r>
              <a:rPr lang="en-US" altLang="ko-KR" dirty="0"/>
              <a:t>(state)</a:t>
            </a:r>
            <a:r>
              <a:rPr lang="ko-KR" altLang="en-US" dirty="0"/>
              <a:t>와 행동</a:t>
            </a:r>
            <a:r>
              <a:rPr lang="en-US" altLang="ko-KR" dirty="0"/>
              <a:t>(behavior)</a:t>
            </a:r>
            <a:r>
              <a:rPr lang="ko-KR" altLang="en-US" dirty="0"/>
              <a:t>를 가짐</a:t>
            </a:r>
            <a:endParaRPr lang="en-US" altLang="ko-KR" dirty="0"/>
          </a:p>
          <a:p>
            <a:pPr lvl="2"/>
            <a:r>
              <a:rPr lang="ko-KR" altLang="en-US" dirty="0"/>
              <a:t>다른 객체들과 정보를 주고 받는 등</a:t>
            </a:r>
            <a:r>
              <a:rPr lang="en-US" altLang="ko-KR" dirty="0"/>
              <a:t>, </a:t>
            </a:r>
            <a:r>
              <a:rPr lang="ko-KR" altLang="en-US" dirty="0"/>
              <a:t>상호작용하면서 살아감</a:t>
            </a:r>
            <a:endParaRPr lang="en-US" altLang="ko-KR" dirty="0"/>
          </a:p>
          <a:p>
            <a:pPr lvl="2"/>
            <a:endParaRPr lang="en-US" altLang="ko-KR" dirty="0" smtClean="0"/>
          </a:p>
          <a:p>
            <a:r>
              <a:rPr lang="ko-KR" altLang="en-US" dirty="0" smtClean="0"/>
              <a:t>소프트웨어 </a:t>
            </a:r>
            <a:r>
              <a:rPr lang="ko-KR" altLang="en-US" dirty="0"/>
              <a:t>객체는 현실 세계의 객체를 필드와 메서드로 모델링한 것</a:t>
            </a:r>
          </a:p>
          <a:p>
            <a:pPr lvl="1"/>
            <a:r>
              <a:rPr lang="ko-KR" altLang="en-US" dirty="0" smtClean="0"/>
              <a:t>상태는 필드</a:t>
            </a:r>
            <a:r>
              <a:rPr lang="en-US" altLang="ko-KR" dirty="0" smtClean="0"/>
              <a:t>(Field)</a:t>
            </a:r>
            <a:r>
              <a:rPr lang="ko-KR" altLang="en-US" dirty="0" smtClean="0"/>
              <a:t>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동작은 </a:t>
            </a:r>
            <a:r>
              <a:rPr lang="ko-KR" altLang="en-US" dirty="0" err="1" smtClean="0"/>
              <a:t>메서드</a:t>
            </a:r>
            <a:r>
              <a:rPr lang="en-US" altLang="ko-KR" dirty="0" smtClean="0"/>
              <a:t>(Method)</a:t>
            </a:r>
            <a:r>
              <a:rPr lang="ko-KR" altLang="en-US" dirty="0" smtClean="0"/>
              <a:t>로 정의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필드는 </a:t>
            </a:r>
            <a:r>
              <a:rPr lang="ko-KR" altLang="en-US" dirty="0"/>
              <a:t>객체 내부에 선언된 </a:t>
            </a:r>
            <a:r>
              <a:rPr lang="ko-KR" altLang="en-US" dirty="0" smtClean="0"/>
              <a:t>변수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메서드는</a:t>
            </a:r>
            <a:r>
              <a:rPr lang="ko-KR" altLang="en-US" dirty="0" smtClean="0"/>
              <a:t> </a:t>
            </a:r>
            <a:r>
              <a:rPr lang="ko-KR" altLang="en-US" dirty="0"/>
              <a:t>객체 내부에 정의된 </a:t>
            </a:r>
            <a:r>
              <a:rPr lang="ko-KR" altLang="en-US" dirty="0" smtClean="0"/>
              <a:t>동작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객체의 개념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smtClean="0"/>
              <a:t>01 </a:t>
            </a:r>
            <a:r>
              <a:rPr lang="ko-KR" altLang="en-US" smtClean="0"/>
              <a:t>객체 지향의 개요</a:t>
            </a:r>
            <a:endParaRPr lang="ko-KR" alt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221" y="4513374"/>
            <a:ext cx="4218402" cy="2077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32855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정의</a:t>
            </a:r>
            <a:r>
              <a:rPr lang="en-US" altLang="ko-KR" dirty="0"/>
              <a:t>, </a:t>
            </a:r>
            <a:r>
              <a:rPr lang="ko-KR" altLang="en-US" dirty="0" err="1" smtClean="0"/>
              <a:t>생성자와</a:t>
            </a:r>
            <a:r>
              <a:rPr lang="ko-KR" altLang="en-US" dirty="0" smtClean="0"/>
              <a:t> </a:t>
            </a:r>
            <a:r>
              <a:rPr lang="en-US" altLang="ko-KR" dirty="0" smtClean="0"/>
              <a:t>setter/getter </a:t>
            </a:r>
            <a:r>
              <a:rPr lang="ko-KR" altLang="en-US" dirty="0" err="1" smtClean="0"/>
              <a:t>메서드를</a:t>
            </a:r>
            <a:r>
              <a:rPr lang="ko-KR" altLang="en-US" dirty="0" smtClean="0"/>
              <a:t> 이용한 전달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1" t="12537" r="40000" b="17910"/>
          <a:stretch/>
        </p:blipFill>
        <p:spPr bwMode="auto">
          <a:xfrm>
            <a:off x="179512" y="809892"/>
            <a:ext cx="6457072" cy="569741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4905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정의</a:t>
            </a:r>
            <a:r>
              <a:rPr lang="en-US" altLang="ko-KR" dirty="0"/>
              <a:t>, </a:t>
            </a:r>
            <a:r>
              <a:rPr lang="ko-KR" altLang="en-US" dirty="0" err="1"/>
              <a:t>생성자</a:t>
            </a:r>
            <a:r>
              <a:rPr lang="en-US" altLang="ko-KR" dirty="0"/>
              <a:t>(</a:t>
            </a:r>
            <a:r>
              <a:rPr lang="ko-KR" altLang="en-US" dirty="0" smtClean="0"/>
              <a:t>예제</a:t>
            </a:r>
            <a:r>
              <a:rPr lang="en-US" altLang="ko-KR" dirty="0" smtClean="0"/>
              <a:t>2)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3" t="13050" r="29196" b="14134"/>
          <a:stretch/>
        </p:blipFill>
        <p:spPr bwMode="auto">
          <a:xfrm>
            <a:off x="138632" y="884938"/>
            <a:ext cx="7397144" cy="539825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3" t="71614" r="64462" b="21688"/>
          <a:stretch/>
        </p:blipFill>
        <p:spPr bwMode="auto">
          <a:xfrm>
            <a:off x="5292080" y="5805264"/>
            <a:ext cx="3729645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27998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클래스 여러 개 </a:t>
            </a:r>
            <a:r>
              <a:rPr lang="ko-KR" altLang="en-US" dirty="0" smtClean="0"/>
              <a:t>정의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예제</a:t>
            </a:r>
            <a:r>
              <a:rPr lang="en-US" altLang="ko-KR" dirty="0" smtClean="0"/>
              <a:t>3)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9" t="12365" r="30862" b="28284"/>
          <a:stretch/>
        </p:blipFill>
        <p:spPr bwMode="auto">
          <a:xfrm>
            <a:off x="277548" y="903241"/>
            <a:ext cx="7803630" cy="48245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5773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클래스 여러 개 </a:t>
            </a:r>
            <a:r>
              <a:rPr lang="ko-KR" altLang="en-US" dirty="0" smtClean="0"/>
              <a:t>정의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예제</a:t>
            </a:r>
            <a:r>
              <a:rPr lang="en-US" altLang="ko-KR" dirty="0" smtClean="0"/>
              <a:t>3)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9" t="22498" r="35015" b="26497"/>
          <a:stretch/>
        </p:blipFill>
        <p:spPr bwMode="auto">
          <a:xfrm>
            <a:off x="395535" y="837042"/>
            <a:ext cx="7230793" cy="41781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4280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클래스 여러 개 </a:t>
            </a:r>
            <a:r>
              <a:rPr lang="ko-KR" altLang="en-US" dirty="0" smtClean="0"/>
              <a:t>정의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예제</a:t>
            </a:r>
            <a:r>
              <a:rPr lang="en-US" altLang="ko-KR" dirty="0" smtClean="0"/>
              <a:t>3)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2" t="39531" r="37520" b="22687"/>
          <a:stretch/>
        </p:blipFill>
        <p:spPr bwMode="auto">
          <a:xfrm>
            <a:off x="271358" y="929680"/>
            <a:ext cx="6808764" cy="30948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9" t="65628" r="67291" b="17186"/>
          <a:stretch/>
        </p:blipFill>
        <p:spPr bwMode="auto">
          <a:xfrm>
            <a:off x="5148064" y="4304712"/>
            <a:ext cx="2730641" cy="1616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58607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다음과 같은 멤버변수를 갖는  </a:t>
            </a:r>
            <a:r>
              <a:rPr lang="en-US" altLang="ko-KR" dirty="0" smtClean="0"/>
              <a:t>Student  </a:t>
            </a:r>
            <a:r>
              <a:rPr lang="ko-KR" altLang="en-US" dirty="0" smtClean="0"/>
              <a:t>클래스를 정의하시오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b="0" dirty="0"/>
              <a:t>정의한 </a:t>
            </a:r>
            <a:r>
              <a:rPr lang="en-US" altLang="ko-KR" b="0" dirty="0"/>
              <a:t>Student</a:t>
            </a:r>
            <a:r>
              <a:rPr lang="ko-KR" altLang="en-US" b="0" dirty="0"/>
              <a:t>클래스에 다음과 같이 정의된 두 개의 </a:t>
            </a:r>
            <a:r>
              <a:rPr lang="ko-KR" altLang="en-US" b="0" dirty="0" err="1" smtClean="0"/>
              <a:t>메서드</a:t>
            </a:r>
            <a:r>
              <a:rPr lang="ko-KR" altLang="en-US" b="0" dirty="0" smtClean="0"/>
              <a:t> </a:t>
            </a:r>
            <a:r>
              <a:rPr lang="en-US" altLang="ko-KR" b="0" dirty="0" err="1" smtClean="0"/>
              <a:t>getTotal</a:t>
            </a:r>
            <a:r>
              <a:rPr lang="en-US" altLang="ko-KR" b="0" dirty="0"/>
              <a:t>()</a:t>
            </a:r>
            <a:r>
              <a:rPr lang="ko-KR" altLang="en-US" b="0" dirty="0"/>
              <a:t>과 </a:t>
            </a:r>
            <a:r>
              <a:rPr lang="en-US" altLang="ko-KR" b="0" dirty="0" err="1"/>
              <a:t>getAverage</a:t>
            </a:r>
            <a:r>
              <a:rPr lang="en-US" altLang="ko-KR" b="0" dirty="0"/>
              <a:t>()</a:t>
            </a:r>
            <a:r>
              <a:rPr lang="ko-KR" altLang="en-US" b="0" dirty="0"/>
              <a:t>를 추가하시오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실습문제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1" t="20093" r="38211" b="57940"/>
          <a:stretch/>
        </p:blipFill>
        <p:spPr bwMode="auto">
          <a:xfrm>
            <a:off x="692332" y="1567543"/>
            <a:ext cx="4101738" cy="1933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6" t="27662" r="16017" b="46957"/>
          <a:stretch/>
        </p:blipFill>
        <p:spPr bwMode="auto">
          <a:xfrm>
            <a:off x="574766" y="4624250"/>
            <a:ext cx="6309360" cy="223374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9" t="50816" r="64909" b="38794"/>
          <a:stretch/>
        </p:blipFill>
        <p:spPr bwMode="auto">
          <a:xfrm>
            <a:off x="6544491" y="1946366"/>
            <a:ext cx="1423852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2543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35221" y="1052736"/>
            <a:ext cx="8640000" cy="5328592"/>
          </a:xfrm>
        </p:spPr>
        <p:txBody>
          <a:bodyPr/>
          <a:lstStyle/>
          <a:p>
            <a:r>
              <a:rPr lang="ko-KR" altLang="en-US" sz="1600" dirty="0"/>
              <a:t>객체 지향 프로그래밍의 주요 특징은 캡슐화</a:t>
            </a:r>
            <a:r>
              <a:rPr lang="en-US" altLang="ko-KR" sz="1600" dirty="0"/>
              <a:t>, </a:t>
            </a:r>
            <a:r>
              <a:rPr lang="ko-KR" altLang="en-US" sz="1600" dirty="0"/>
              <a:t>상속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다형성</a:t>
            </a:r>
            <a:endParaRPr lang="en-US" altLang="ko-KR" sz="1600" dirty="0"/>
          </a:p>
          <a:p>
            <a:r>
              <a:rPr lang="ko-KR" altLang="en-US" sz="1600" dirty="0"/>
              <a:t>캡슐화</a:t>
            </a:r>
            <a:r>
              <a:rPr lang="en-US" altLang="ko-KR" sz="1600" dirty="0"/>
              <a:t>(</a:t>
            </a:r>
            <a:r>
              <a:rPr lang="ko-KR" altLang="en-US" sz="1600" dirty="0"/>
              <a:t>정보 은닉</a:t>
            </a:r>
            <a:r>
              <a:rPr lang="en-US" altLang="ko-KR" sz="1600" dirty="0" smtClean="0"/>
              <a:t>) :</a:t>
            </a:r>
            <a:r>
              <a:rPr lang="ko-KR" altLang="en-US" sz="1600" dirty="0" smtClean="0"/>
              <a:t>객체를 </a:t>
            </a:r>
            <a:r>
              <a:rPr lang="ko-KR" altLang="en-US" sz="1600" dirty="0"/>
              <a:t>캡슐로 싸서 내부를 볼 수 없게 하는 것</a:t>
            </a:r>
            <a:endParaRPr lang="en-US" altLang="ko-KR" sz="1600" dirty="0"/>
          </a:p>
          <a:p>
            <a:pPr lvl="1"/>
            <a:r>
              <a:rPr lang="ko-KR" altLang="en-US" sz="1600" dirty="0" smtClean="0"/>
              <a:t>관련된 </a:t>
            </a:r>
            <a:r>
              <a:rPr lang="ko-KR" altLang="en-US" sz="1600" dirty="0"/>
              <a:t>필드와 </a:t>
            </a:r>
            <a:r>
              <a:rPr lang="ko-KR" altLang="en-US" sz="1600" dirty="0" err="1"/>
              <a:t>메서드를</a:t>
            </a:r>
            <a:r>
              <a:rPr lang="ko-KR" altLang="en-US" sz="1600" dirty="0"/>
              <a:t> 하나의 캡슐처럼 포장해 세부 내용을 외부에서 알 수 없도록 감추는 </a:t>
            </a:r>
            <a:r>
              <a:rPr lang="ko-KR" altLang="en-US" sz="1600" dirty="0" smtClean="0"/>
              <a:t>것</a:t>
            </a:r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endParaRPr lang="ko-KR" altLang="en-US" sz="1600" dirty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/>
              <a:t>자바의 캡슐화</a:t>
            </a:r>
            <a:endParaRPr lang="en-US" altLang="ko-KR" sz="1600" dirty="0"/>
          </a:p>
          <a:p>
            <a:pPr lvl="1"/>
            <a:r>
              <a:rPr lang="ko-KR" altLang="en-US" sz="1600" dirty="0"/>
              <a:t>클래스</a:t>
            </a:r>
            <a:r>
              <a:rPr lang="en-US" altLang="ko-KR" sz="1600" dirty="0"/>
              <a:t>(class):</a:t>
            </a:r>
            <a:r>
              <a:rPr lang="ko-KR" altLang="en-US" sz="1600" dirty="0"/>
              <a:t> 객체 모양을 선언한 틀</a:t>
            </a:r>
            <a:r>
              <a:rPr lang="en-US" altLang="ko-KR" sz="1600" dirty="0"/>
              <a:t>(</a:t>
            </a:r>
            <a:r>
              <a:rPr lang="ko-KR" altLang="en-US" sz="1600" dirty="0"/>
              <a:t>캡슐화하는 틀</a:t>
            </a:r>
            <a:r>
              <a:rPr lang="en-US" altLang="ko-KR" sz="1600" dirty="0"/>
              <a:t>)</a:t>
            </a:r>
          </a:p>
          <a:p>
            <a:pPr lvl="1"/>
            <a:r>
              <a:rPr lang="ko-KR" altLang="en-US" sz="1600" dirty="0"/>
              <a:t>객체</a:t>
            </a:r>
            <a:r>
              <a:rPr lang="en-US" altLang="ko-KR" sz="1600" dirty="0"/>
              <a:t>: </a:t>
            </a:r>
            <a:r>
              <a:rPr lang="ko-KR" altLang="en-US" sz="1600" dirty="0"/>
              <a:t>생성된 실체</a:t>
            </a:r>
            <a:r>
              <a:rPr lang="en-US" altLang="ko-KR" sz="1600" dirty="0"/>
              <a:t>(instance)</a:t>
            </a:r>
          </a:p>
          <a:p>
            <a:pPr lvl="2"/>
            <a:r>
              <a:rPr lang="ko-KR" altLang="en-US" dirty="0"/>
              <a:t>클래스 내에 </a:t>
            </a:r>
            <a:r>
              <a:rPr lang="ko-KR" altLang="en-US" dirty="0" err="1"/>
              <a:t>메소드와</a:t>
            </a:r>
            <a:r>
              <a:rPr lang="ko-KR" altLang="en-US" dirty="0"/>
              <a:t> 필드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new </a:t>
            </a:r>
            <a:r>
              <a:rPr lang="ko-KR" altLang="en-US" dirty="0" smtClean="0"/>
              <a:t>이용해서 </a:t>
            </a:r>
            <a:r>
              <a:rPr lang="ko-KR" altLang="en-US" dirty="0" err="1" smtClean="0"/>
              <a:t>인스턴스화시켜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서 사용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필드를 </a:t>
            </a:r>
            <a:r>
              <a:rPr lang="en-US" altLang="ko-KR" dirty="0" smtClean="0"/>
              <a:t>private</a:t>
            </a:r>
            <a:r>
              <a:rPr lang="ko-KR" altLang="en-US" dirty="0" smtClean="0"/>
              <a:t>로 선언하고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나중에 </a:t>
            </a:r>
            <a:r>
              <a:rPr lang="en-US" altLang="ko-KR" dirty="0" smtClean="0"/>
              <a:t>setter/getter</a:t>
            </a:r>
            <a:r>
              <a:rPr lang="ko-KR" altLang="en-US" dirty="0" err="1" smtClean="0"/>
              <a:t>메서드를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통해 접근</a:t>
            </a:r>
            <a:endParaRPr lang="en-US" altLang="ko-KR" dirty="0"/>
          </a:p>
          <a:p>
            <a:endParaRPr lang="en-US" altLang="ko-KR" sz="1600" dirty="0"/>
          </a:p>
          <a:p>
            <a:endParaRPr lang="ko-KR" altLang="en-US" sz="16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객체지향의 특징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544" y="2119627"/>
            <a:ext cx="4687337" cy="1163662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786" y="4350180"/>
            <a:ext cx="4741436" cy="2029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6361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77816" y="998522"/>
            <a:ext cx="5099113" cy="5328592"/>
          </a:xfrm>
        </p:spPr>
        <p:txBody>
          <a:bodyPr/>
          <a:lstStyle/>
          <a:p>
            <a:r>
              <a:rPr lang="ko-KR" altLang="en-US" sz="1800" dirty="0"/>
              <a:t>상속</a:t>
            </a:r>
            <a:endParaRPr lang="en-US" altLang="ko-KR" sz="1800" dirty="0"/>
          </a:p>
          <a:p>
            <a:pPr lvl="1"/>
            <a:r>
              <a:rPr lang="ko-KR" altLang="en-US" dirty="0"/>
              <a:t>자녀가 부모 재산을 상속받아 사용하듯이 상위 객체를 상속받은 하위 객체가 상위 객체의 </a:t>
            </a:r>
            <a:r>
              <a:rPr lang="ko-KR" altLang="en-US" dirty="0" err="1"/>
              <a:t>메서드와</a:t>
            </a:r>
            <a:r>
              <a:rPr lang="ko-KR" altLang="en-US" dirty="0"/>
              <a:t> 필드를 사용하는 것</a:t>
            </a:r>
            <a:endParaRPr lang="en-US" altLang="ko-KR" dirty="0"/>
          </a:p>
          <a:p>
            <a:pPr lvl="1"/>
            <a:r>
              <a:rPr lang="ko-KR" altLang="en-US" dirty="0"/>
              <a:t>개발된 객체를 재사용하는 방법 중 </a:t>
            </a:r>
            <a:r>
              <a:rPr lang="ko-KR" altLang="en-US" dirty="0" smtClean="0"/>
              <a:t>하나임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sz="1800" dirty="0"/>
              <a:t>자바 상속 </a:t>
            </a:r>
            <a:endParaRPr lang="en-US" altLang="ko-KR" sz="1800" dirty="0"/>
          </a:p>
          <a:p>
            <a:pPr lvl="1"/>
            <a:r>
              <a:rPr lang="ko-KR" altLang="en-US" dirty="0"/>
              <a:t>상위 클래스의 멤버를 하위 클래스가 물려받음</a:t>
            </a:r>
            <a:endParaRPr lang="en-US" altLang="ko-KR" dirty="0"/>
          </a:p>
          <a:p>
            <a:pPr lvl="2"/>
            <a:r>
              <a:rPr lang="ko-KR" altLang="en-US" sz="1800" dirty="0"/>
              <a:t>상위 클래스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수퍼</a:t>
            </a:r>
            <a:r>
              <a:rPr lang="ko-KR" altLang="en-US" sz="1800" dirty="0"/>
              <a:t> 클래스</a:t>
            </a:r>
            <a:endParaRPr lang="en-US" altLang="ko-KR" sz="1800" dirty="0"/>
          </a:p>
          <a:p>
            <a:pPr lvl="2"/>
            <a:r>
              <a:rPr lang="ko-KR" altLang="en-US" sz="1800" dirty="0"/>
              <a:t>하위 클래스 </a:t>
            </a:r>
            <a:r>
              <a:rPr lang="en-US" altLang="ko-KR" sz="1800" dirty="0"/>
              <a:t>: </a:t>
            </a:r>
            <a:r>
              <a:rPr lang="ko-KR" altLang="en-US" sz="1800" dirty="0"/>
              <a:t>서브 클래스</a:t>
            </a:r>
            <a:r>
              <a:rPr lang="en-US" altLang="ko-KR" sz="1800" dirty="0"/>
              <a:t>,  </a:t>
            </a:r>
            <a:r>
              <a:rPr lang="ko-KR" altLang="en-US" sz="1800" dirty="0" err="1"/>
              <a:t>수퍼</a:t>
            </a:r>
            <a:r>
              <a:rPr lang="ko-KR" altLang="en-US" sz="1800" dirty="0"/>
              <a:t> 클래스 코드의 재사용</a:t>
            </a:r>
            <a:r>
              <a:rPr lang="en-US" altLang="ko-KR" sz="1800" dirty="0"/>
              <a:t>, </a:t>
            </a:r>
            <a:r>
              <a:rPr lang="ko-KR" altLang="en-US" sz="1800" dirty="0"/>
              <a:t>새로운 특성 추가 </a:t>
            </a:r>
            <a:r>
              <a:rPr lang="ko-KR" altLang="en-US" sz="1800" dirty="0" smtClean="0"/>
              <a:t>가능</a:t>
            </a:r>
            <a:endParaRPr lang="en-US" altLang="ko-KR" sz="1800" dirty="0" smtClean="0"/>
          </a:p>
          <a:p>
            <a:pPr lvl="1"/>
            <a:r>
              <a:rPr lang="en-US" altLang="ko-KR" sz="2000" dirty="0" smtClean="0"/>
              <a:t>Extends , implements </a:t>
            </a:r>
            <a:r>
              <a:rPr lang="ko-KR" altLang="en-US" sz="2000" dirty="0" smtClean="0"/>
              <a:t>주로 이용 </a:t>
            </a:r>
            <a:endParaRPr lang="en-US" altLang="ko-KR" sz="2000" dirty="0" smtClean="0"/>
          </a:p>
          <a:p>
            <a:pPr marL="536575" lvl="2" indent="0">
              <a:buNone/>
            </a:pPr>
            <a:endParaRPr lang="en-US" altLang="ko-KR" sz="1800" dirty="0"/>
          </a:p>
          <a:p>
            <a:pPr lvl="1"/>
            <a:endParaRPr lang="en-US" altLang="ko-KR" dirty="0"/>
          </a:p>
          <a:p>
            <a:endParaRPr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34741" y="286768"/>
            <a:ext cx="8640960" cy="514052"/>
          </a:xfrm>
        </p:spPr>
        <p:txBody>
          <a:bodyPr/>
          <a:lstStyle/>
          <a:p>
            <a:r>
              <a:rPr lang="ko-KR" altLang="en-US" dirty="0"/>
              <a:t>객체지향의 특징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929" y="1085468"/>
            <a:ext cx="3715551" cy="1604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390166" y="2776506"/>
            <a:ext cx="3425481" cy="76944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&lt;</a:t>
            </a:r>
            <a:r>
              <a:rPr lang="ko-KR" altLang="en-US" sz="1100" dirty="0" smtClean="0"/>
              <a:t>실 세계에서의 사례 </a:t>
            </a:r>
            <a:r>
              <a:rPr lang="en-US" altLang="ko-KR" sz="1100" dirty="0" smtClean="0"/>
              <a:t>&gt;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나무는 </a:t>
            </a:r>
            <a:r>
              <a:rPr lang="ko-KR" altLang="en-US" sz="1100" dirty="0"/>
              <a:t>식물의 속성과 생물의 속성을 모두 가짐</a:t>
            </a:r>
            <a:endParaRPr lang="en-US" altLang="ko-KR" sz="1100" dirty="0"/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사람은 생물의 속성은 가지지만 식물의 속성은 가지고 있지 않음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113" y="3860520"/>
            <a:ext cx="3929771" cy="259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122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09185" y="912693"/>
            <a:ext cx="8640000" cy="5328592"/>
          </a:xfrm>
        </p:spPr>
        <p:txBody>
          <a:bodyPr/>
          <a:lstStyle/>
          <a:p>
            <a:r>
              <a:rPr lang="ko-KR" altLang="en-US" dirty="0" err="1" smtClean="0"/>
              <a:t>다형성</a:t>
            </a:r>
            <a:endParaRPr lang="en-US" altLang="ko-KR" dirty="0"/>
          </a:p>
          <a:p>
            <a:pPr lvl="1"/>
            <a:r>
              <a:rPr lang="ko-KR" altLang="en-US" dirty="0"/>
              <a:t>대입되는 객체에 따라서 </a:t>
            </a:r>
            <a:r>
              <a:rPr lang="ko-KR" altLang="en-US" dirty="0" err="1"/>
              <a:t>메서드를</a:t>
            </a:r>
            <a:r>
              <a:rPr lang="ko-KR" altLang="en-US" dirty="0"/>
              <a:t> 다르게 동작하도록 구현하는 기술</a:t>
            </a:r>
            <a:endParaRPr lang="en-US" altLang="ko-KR" dirty="0"/>
          </a:p>
          <a:p>
            <a:pPr lvl="1"/>
            <a:r>
              <a:rPr lang="ko-KR" altLang="en-US" dirty="0"/>
              <a:t>실행 도중 동일한 이름의 다양한 구현체 중에서 </a:t>
            </a:r>
            <a:r>
              <a:rPr lang="ko-KR" altLang="en-US" dirty="0" err="1"/>
              <a:t>메서드를</a:t>
            </a:r>
            <a:r>
              <a:rPr lang="ko-KR" altLang="en-US" dirty="0"/>
              <a:t> 선택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2"/>
            <a:r>
              <a:rPr lang="ko-KR" altLang="en-US" dirty="0" err="1"/>
              <a:t>메소드</a:t>
            </a:r>
            <a:r>
              <a:rPr lang="ko-KR" altLang="en-US" dirty="0"/>
              <a:t> 오버로딩 </a:t>
            </a:r>
            <a:r>
              <a:rPr lang="en-US" altLang="ko-KR" dirty="0"/>
              <a:t>: </a:t>
            </a:r>
            <a:r>
              <a:rPr lang="ko-KR" altLang="en-US" dirty="0"/>
              <a:t>한 클래스 내에서 같은 이름이지만 다르게 작동하는 여러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err="1"/>
              <a:t>오버라이딩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슈퍼 클래스의 </a:t>
            </a:r>
            <a:r>
              <a:rPr lang="ko-KR" altLang="en-US" dirty="0" err="1"/>
              <a:t>메소드를</a:t>
            </a:r>
            <a:r>
              <a:rPr lang="ko-KR" altLang="en-US" dirty="0"/>
              <a:t> 동일한 이름으로 서브 클래스마다 다르게 구현</a:t>
            </a:r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객체 지향 프로그래밍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01 </a:t>
            </a:r>
            <a:r>
              <a:rPr lang="ko-KR" altLang="en-US" dirty="0"/>
              <a:t>객체 지향의 개요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48" y="3224987"/>
            <a:ext cx="4150937" cy="20425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560" y="3407996"/>
            <a:ext cx="3946920" cy="220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15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소프트웨어를 </a:t>
            </a:r>
            <a:r>
              <a:rPr lang="ko-KR" altLang="en-US" dirty="0"/>
              <a:t>본격적으로 작성하기 전에 구현하고자 하는 시스템을 시각화하여 </a:t>
            </a:r>
            <a:r>
              <a:rPr lang="ko-KR" altLang="en-US" dirty="0" smtClean="0"/>
              <a:t>검토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객체의 설계 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986" y="1513832"/>
            <a:ext cx="5511836" cy="1934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98"/>
          <a:stretch/>
        </p:blipFill>
        <p:spPr bwMode="auto">
          <a:xfrm>
            <a:off x="663536" y="3447838"/>
            <a:ext cx="5582065" cy="1823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63536" y="5531556"/>
            <a:ext cx="7453176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의존 관계 </a:t>
            </a:r>
            <a:endParaRPr lang="en-US" altLang="ko-KR" dirty="0" smtClean="0"/>
          </a:p>
          <a:p>
            <a:r>
              <a:rPr lang="ko-KR" altLang="en-US" dirty="0" smtClean="0"/>
              <a:t>하나의 클래스가 다른 클래스를 허용하는 관계</a:t>
            </a:r>
            <a:endParaRPr lang="en-US" altLang="ko-KR" dirty="0"/>
          </a:p>
          <a:p>
            <a:r>
              <a:rPr lang="en-US" altLang="ko-KR" dirty="0" err="1" smtClean="0"/>
              <a:t>CarTest</a:t>
            </a:r>
            <a:r>
              <a:rPr lang="ko-KR" altLang="en-US" dirty="0" smtClean="0"/>
              <a:t>클래스는 </a:t>
            </a:r>
            <a:r>
              <a:rPr lang="en-US" altLang="ko-KR" dirty="0" smtClean="0"/>
              <a:t>Car</a:t>
            </a:r>
            <a:r>
              <a:rPr lang="ko-KR" altLang="en-US" dirty="0" smtClean="0"/>
              <a:t>클래스의 객체를 생성하고 있으므로 </a:t>
            </a:r>
            <a:endParaRPr lang="en-US" altLang="ko-KR" dirty="0" smtClean="0"/>
          </a:p>
          <a:p>
            <a:r>
              <a:rPr lang="en-US" altLang="ko-KR" dirty="0" smtClean="0"/>
              <a:t>Car </a:t>
            </a:r>
            <a:r>
              <a:rPr lang="ko-KR" altLang="en-US" dirty="0" smtClean="0"/>
              <a:t>클래스를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사용한다</a:t>
            </a:r>
            <a:r>
              <a:rPr lang="en-US" altLang="ko-KR" dirty="0" smtClean="0"/>
              <a:t>(</a:t>
            </a:r>
            <a:r>
              <a:rPr lang="ko-KR" altLang="en-US" dirty="0" smtClean="0"/>
              <a:t>의존한다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477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06314" y="962120"/>
            <a:ext cx="8640000" cy="5328592"/>
          </a:xfrm>
        </p:spPr>
        <p:txBody>
          <a:bodyPr/>
          <a:lstStyle/>
          <a:p>
            <a:pPr marL="1"/>
            <a:r>
              <a:rPr lang="ko-KR" altLang="en-US" dirty="0" smtClean="0"/>
              <a:t>클래스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객체의 </a:t>
            </a:r>
            <a:r>
              <a:rPr lang="ko-KR" altLang="en-US" dirty="0"/>
              <a:t>설계도 혹은 틀</a:t>
            </a:r>
            <a:endParaRPr lang="en-US" altLang="ko-KR" dirty="0"/>
          </a:p>
          <a:p>
            <a:pPr marL="360362" lvl="1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인스턴스화의 개념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클래스의 </a:t>
            </a:r>
            <a:r>
              <a:rPr lang="ko-KR" altLang="en-US" dirty="0"/>
              <a:t>틀로 찍어낸 실체</a:t>
            </a:r>
            <a:endParaRPr lang="en-US" altLang="ko-KR" dirty="0"/>
          </a:p>
          <a:p>
            <a:pPr lvl="2"/>
            <a:r>
              <a:rPr lang="ko-KR" altLang="en-US" dirty="0"/>
              <a:t>프로그램 실행 중에 생성되는 실체</a:t>
            </a:r>
            <a:endParaRPr lang="en-US" altLang="ko-KR" dirty="0"/>
          </a:p>
          <a:p>
            <a:pPr lvl="2"/>
            <a:r>
              <a:rPr lang="ko-KR" altLang="en-US" dirty="0"/>
              <a:t>메모리 공간을 갖는 구체적인</a:t>
            </a:r>
            <a:r>
              <a:rPr lang="en-US" altLang="ko-KR" dirty="0"/>
              <a:t> </a:t>
            </a:r>
            <a:r>
              <a:rPr lang="ko-KR" altLang="en-US" dirty="0"/>
              <a:t>실체</a:t>
            </a:r>
            <a:endParaRPr lang="en-US" altLang="ko-KR" dirty="0"/>
          </a:p>
          <a:p>
            <a:pPr lvl="2"/>
            <a:r>
              <a:rPr lang="ko-KR" altLang="en-US" dirty="0" err="1"/>
              <a:t>인스턴스</a:t>
            </a:r>
            <a:r>
              <a:rPr lang="en-US" altLang="ko-KR" dirty="0"/>
              <a:t>(instance)</a:t>
            </a:r>
            <a:r>
              <a:rPr lang="ko-KR" altLang="en-US" dirty="0"/>
              <a:t>라고도 부름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객체와 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01 </a:t>
            </a:r>
            <a:r>
              <a:rPr lang="ko-KR" altLang="en-US" dirty="0"/>
              <a:t>객체 지향의 개요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42" y="1640902"/>
            <a:ext cx="2618383" cy="12791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014" y="4725125"/>
            <a:ext cx="6366600" cy="17530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937" y="1472016"/>
            <a:ext cx="3317962" cy="144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3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원본">
  <a:themeElements>
    <a:clrScheme name="원본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원본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원본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2043</TotalTime>
  <Words>1549</Words>
  <Application>Microsoft Office PowerPoint</Application>
  <PresentationFormat>화면 슬라이드 쇼(4:3)</PresentationFormat>
  <Paragraphs>531</Paragraphs>
  <Slides>45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65" baseType="lpstr">
      <vt:lpstr>HY강B</vt:lpstr>
      <vt:lpstr>HY견명조</vt:lpstr>
      <vt:lpstr>HY나무L</vt:lpstr>
      <vt:lpstr>HY엽서L</vt:lpstr>
      <vt:lpstr>견명조</vt:lpstr>
      <vt:lpstr>굴림</vt:lpstr>
      <vt:lpstr>나눔고딕</vt:lpstr>
      <vt:lpstr>돋움</vt:lpstr>
      <vt:lpstr>휴먼편지체</vt:lpstr>
      <vt:lpstr>Arial</vt:lpstr>
      <vt:lpstr>Bookman Old Style</vt:lpstr>
      <vt:lpstr>Gill Sans MT</vt:lpstr>
      <vt:lpstr>HY헤드라인M</vt:lpstr>
      <vt:lpstr>Times New Roman</vt:lpstr>
      <vt:lpstr>Wingdings</vt:lpstr>
      <vt:lpstr>Wingdings 3</vt:lpstr>
      <vt:lpstr>맑은 고딕</vt:lpstr>
      <vt:lpstr>2_Office 테마</vt:lpstr>
      <vt:lpstr>원본</vt:lpstr>
      <vt:lpstr>비트맵 이미지</vt:lpstr>
      <vt:lpstr>객체 지향</vt:lpstr>
      <vt:lpstr>절차 지향 프로그래밍과 객체 지향 프로그래밍</vt:lpstr>
      <vt:lpstr>객체 지향 프로그래밍</vt:lpstr>
      <vt:lpstr>객체의 개념</vt:lpstr>
      <vt:lpstr>객체지향의 특징(1)</vt:lpstr>
      <vt:lpstr>객체지향의 특징(2)</vt:lpstr>
      <vt:lpstr>객체 지향 프로그래밍(2)</vt:lpstr>
      <vt:lpstr>객체의 설계 </vt:lpstr>
      <vt:lpstr>객체와 클래스</vt:lpstr>
      <vt:lpstr>클래스 구성</vt:lpstr>
      <vt:lpstr>객체 생성과 참조 변수</vt:lpstr>
      <vt:lpstr>Circle 클래스의 객체 생성 및 활용</vt:lpstr>
      <vt:lpstr>PowerPoint 프레젠테이션</vt:lpstr>
      <vt:lpstr>JVM의 메모리 구조</vt:lpstr>
      <vt:lpstr> circle 객체 생성하는 과정</vt:lpstr>
      <vt:lpstr>Rectangle 클래스 만들기 연습</vt:lpstr>
      <vt:lpstr>생성자의 개념과 선언</vt:lpstr>
      <vt:lpstr>기본 생성자와 생성자 오버로딩</vt:lpstr>
      <vt:lpstr>매개변수가 있는 생성자와 생성자 오버로딩</vt:lpstr>
      <vt:lpstr>두 개의 생성자를 가진 Circle 클래스</vt:lpstr>
      <vt:lpstr>생성자 선언 및 호출 연습</vt:lpstr>
      <vt:lpstr>클래스와 객체 사용 예 </vt:lpstr>
      <vt:lpstr>this와 this()</vt:lpstr>
      <vt:lpstr>객체 속에서의 this</vt:lpstr>
      <vt:lpstr>this()로 다른 생성자 호출</vt:lpstr>
      <vt:lpstr>객체 배열</vt:lpstr>
      <vt:lpstr>객체 배열 선언과 생성 과정</vt:lpstr>
      <vt:lpstr>Circle 배열 만들기</vt:lpstr>
      <vt:lpstr>객체 배열 만들기 연습</vt:lpstr>
      <vt:lpstr>메소드</vt:lpstr>
      <vt:lpstr>메소드 오버로딩</vt:lpstr>
      <vt:lpstr>Getter/setter 메서드</vt:lpstr>
      <vt:lpstr>클래스, 생성자, getter/setter메서드 </vt:lpstr>
      <vt:lpstr>객체 소멸</vt:lpstr>
      <vt:lpstr>클래스, 객체, 메서드사용예</vt:lpstr>
      <vt:lpstr>객체간의 의사소통:메시지패싱</vt:lpstr>
      <vt:lpstr>객체간의 메서드 전달1 </vt:lpstr>
      <vt:lpstr>객체간의 메서드 전달1 </vt:lpstr>
      <vt:lpstr>클래스 생성자</vt:lpstr>
      <vt:lpstr>클래스 정의, 생성자와 setter/getter 메서드를 이용한 전달</vt:lpstr>
      <vt:lpstr>클래스 정의, 생성자(예제2)</vt:lpstr>
      <vt:lpstr>클래스 여러 개 정의(예제3)</vt:lpstr>
      <vt:lpstr>클래스 여러 개 정의(예제3)</vt:lpstr>
      <vt:lpstr>클래스 여러 개 정의(예제3)</vt:lpstr>
      <vt:lpstr>실습문제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amiga</dc:creator>
  <cp:lastModifiedBy>SMART-16</cp:lastModifiedBy>
  <cp:revision>231</cp:revision>
  <dcterms:created xsi:type="dcterms:W3CDTF">2017-01-09T05:29:11Z</dcterms:created>
  <dcterms:modified xsi:type="dcterms:W3CDTF">2018-03-23T08:43:11Z</dcterms:modified>
</cp:coreProperties>
</file>